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4" r:id="rId2"/>
    <p:sldId id="256" r:id="rId3"/>
    <p:sldId id="299" r:id="rId4"/>
    <p:sldId id="278" r:id="rId5"/>
    <p:sldId id="320" r:id="rId6"/>
    <p:sldId id="288" r:id="rId7"/>
    <p:sldId id="277" r:id="rId8"/>
    <p:sldId id="322" r:id="rId9"/>
    <p:sldId id="324" r:id="rId10"/>
    <p:sldId id="325" r:id="rId11"/>
    <p:sldId id="328" r:id="rId12"/>
    <p:sldId id="329" r:id="rId13"/>
    <p:sldId id="330" r:id="rId14"/>
    <p:sldId id="332" r:id="rId15"/>
    <p:sldId id="336" r:id="rId16"/>
    <p:sldId id="333" r:id="rId17"/>
    <p:sldId id="337" r:id="rId18"/>
    <p:sldId id="338" r:id="rId19"/>
    <p:sldId id="341" r:id="rId20"/>
    <p:sldId id="263" r:id="rId21"/>
    <p:sldId id="367" r:id="rId22"/>
    <p:sldId id="342" r:id="rId23"/>
    <p:sldId id="343" r:id="rId24"/>
    <p:sldId id="365" r:id="rId25"/>
    <p:sldId id="346" r:id="rId26"/>
    <p:sldId id="362" r:id="rId27"/>
    <p:sldId id="350" r:id="rId28"/>
    <p:sldId id="361" r:id="rId29"/>
    <p:sldId id="359" r:id="rId30"/>
    <p:sldId id="358" r:id="rId31"/>
    <p:sldId id="356" r:id="rId32"/>
    <p:sldId id="355" r:id="rId33"/>
    <p:sldId id="353" r:id="rId34"/>
    <p:sldId id="352" r:id="rId35"/>
    <p:sldId id="35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9C04D"/>
    <a:srgbClr val="FDF54F"/>
    <a:srgbClr val="59D3F5"/>
    <a:srgbClr val="0D509E"/>
    <a:srgbClr val="F5C437"/>
    <a:srgbClr val="E4BF32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F0E77-A396-8733-BCC1-6319B7011D65}" v="33" dt="2021-12-09T04:41:29.511"/>
    <p1510:client id="{43535082-EB20-22DE-5AE4-93B4D4F355D9}" v="29" dt="2021-12-08T06:08:42.740"/>
    <p1510:client id="{4D611350-88E8-13CB-D9DA-3EDA9540A781}" v="41" dt="2021-12-08T10:26:45.169"/>
    <p1510:client id="{5465CD7D-68D8-97EA-3514-0CD6EAAAAA03}" v="511" dt="2021-12-09T05:56:24.820"/>
    <p1510:client id="{891BDFA5-E391-5E62-F557-D593EEF55BAB}" v="433" dt="2021-12-08T10:23:12.093"/>
    <p1510:client id="{8D7E4243-710A-D16D-D57E-683EE2688854}" v="86" dt="2021-12-11T09:57:40.135"/>
    <p1510:client id="{9F9B4A3E-1EC1-2CA8-921E-E81B833594CC}" v="59" dt="2021-12-09T10:21:45.647"/>
    <p1510:client id="{CF1BB92D-4529-53FF-1F25-AC49DCAD2EB8}" v="2" dt="2021-12-08T10:27:57.926"/>
    <p1510:client id="{D00BAB4F-4E41-325B-0D0A-BD10C55669CF}" v="697" dt="2021-12-08T05:21:58.139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6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74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DF738-84F8-4BB8-9F24-BEEF01E7DCF5}" type="datetimeFigureOut">
              <a:rPr lang="en-US" altLang="ko-KR"/>
              <a:t>12/11/2021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4DF55-EC1F-4AD6-81FE-293F8EC443C0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942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가설에 따라 분석을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진행해야하고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그에 맞는 전처리가 꼭 필요!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4DF55-EC1F-4AD6-81FE-293F8EC443C0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50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데이터에서 2017년을 기준으로 매매가격지수 제공하고 있었다.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저는 지금 아파트 가격이 치솟는 현상을 입증하기 위해 진행중이므로 기준점 이후 상승세를 보이는 지역들만 살펴보겠습니다.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4DF55-EC1F-4AD6-81FE-293F8EC443C0}" type="slidenum">
              <a:rPr lang="en-US" altLang="ko-KR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77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전국 아파트값 변동에  서울이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포함되어있으므로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서울을 제외한 나머지 지역에서는 하락이 더 크고, 상승이 더 작음을 확인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4DF55-EC1F-4AD6-81FE-293F8EC443C0}" type="slidenum">
              <a:rPr lang="en-US" altLang="ko-K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8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con.io/competitions/official/235724/dat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186B98-F336-449B-AE1F-2092A2D26C57}"/>
              </a:ext>
            </a:extLst>
          </p:cNvPr>
          <p:cNvSpPr txBox="1"/>
          <p:nvPr/>
        </p:nvSpPr>
        <p:spPr>
          <a:xfrm rot="570623">
            <a:off x="6409424" y="2633408"/>
            <a:ext cx="299085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icrosoft GothicNeo Light" panose="020B0300000101010101" pitchFamily="50" charset="-127"/>
              </a:rPr>
              <a:t>P3</a:t>
            </a:r>
            <a:endParaRPr lang="ko-KR" altLang="en-US" sz="102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icrosoft GothicNeo Light" panose="020B03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811DC-A96D-48D6-982F-88F6CD358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74" y="820389"/>
            <a:ext cx="4522181" cy="45221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 rot="20719369">
            <a:off x="2451239" y="1332857"/>
            <a:ext cx="2990850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icrosoft GothicNeo Light" panose="020B0300000101010101" pitchFamily="50" charset="-127"/>
              </a:rPr>
              <a:t>T</a:t>
            </a:r>
            <a:endParaRPr lang="ko-KR" altLang="en-US" sz="1481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B0790-2597-4220-8957-120B96E8E60F}"/>
              </a:ext>
            </a:extLst>
          </p:cNvPr>
          <p:cNvSpPr txBox="1"/>
          <p:nvPr/>
        </p:nvSpPr>
        <p:spPr>
          <a:xfrm>
            <a:off x="6875518" y="6054029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/>
                <a:ea typeface="휴먼둥근헤드라인"/>
                <a:cs typeface="Microsoft GothicNeo Light"/>
              </a:rPr>
              <a:t>        발표자 : </a:t>
            </a:r>
            <a:r>
              <a:rPr lang="ko-KR" altLang="en-US" sz="2800" dirty="0" err="1">
                <a:solidFill>
                  <a:schemeClr val="bg1"/>
                </a:solidFill>
                <a:latin typeface="휴먼둥근헤드라인"/>
                <a:ea typeface="휴먼둥근헤드라인"/>
                <a:cs typeface="Microsoft GothicNeo Light"/>
              </a:rPr>
              <a:t>배홍섭</a:t>
            </a:r>
            <a:r>
              <a:rPr lang="ko-KR" altLang="en-US" sz="2800" dirty="0">
                <a:solidFill>
                  <a:schemeClr val="bg1"/>
                </a:solidFill>
                <a:latin typeface="휴먼둥근헤드라인"/>
                <a:ea typeface="휴먼둥근헤드라인"/>
                <a:cs typeface="Microsoft GothicNeo Light"/>
              </a:rPr>
              <a:t>,  </a:t>
            </a:r>
            <a:r>
              <a:rPr lang="ko-KR" altLang="en-US" sz="2800" dirty="0" err="1">
                <a:solidFill>
                  <a:schemeClr val="bg1"/>
                </a:solidFill>
                <a:latin typeface="휴먼둥근헤드라인"/>
                <a:ea typeface="휴먼둥근헤드라인"/>
                <a:cs typeface="Microsoft GothicNeo Light"/>
              </a:rPr>
              <a:t>구민석</a:t>
            </a:r>
            <a:endParaRPr lang="ko-KR" altLang="en-US" sz="2800" dirty="0" err="1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2088786" y="4655995"/>
            <a:ext cx="10103214" cy="2202005"/>
            <a:chOff x="2088786" y="4655995"/>
            <a:chExt cx="10103214" cy="220200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2088786" y="4655995"/>
              <a:ext cx="8504512" cy="1936343"/>
              <a:chOff x="2415811" y="2469968"/>
              <a:chExt cx="8504512" cy="193634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415811" y="2469968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881920" y="2836651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2181140" y="5221450"/>
              <a:ext cx="8283568" cy="58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</a:rPr>
                <a:t>아파트 </a:t>
              </a:r>
              <a:r>
                <a:rPr lang="ko-KR" altLang="en-US" sz="2400" dirty="0" err="1">
                  <a:solidFill>
                    <a:srgbClr val="FDF54F"/>
                  </a:solidFill>
                </a:rPr>
                <a:t>실거래</a:t>
              </a:r>
              <a:r>
                <a:rPr lang="ko-KR" altLang="en-US" sz="2400" dirty="0">
                  <a:solidFill>
                    <a:srgbClr val="FDF54F"/>
                  </a:solidFill>
                </a:rPr>
                <a:t> 가격지수</a:t>
              </a:r>
              <a:r>
                <a:rPr lang="ko-KR" altLang="en-US" sz="2400" dirty="0">
                  <a:solidFill>
                    <a:schemeClr val="bg1"/>
                  </a:solidFill>
                </a:rPr>
                <a:t> 시각화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547A495-07A8-469A-AFDF-6D5387C1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29" y="127456"/>
            <a:ext cx="9992189" cy="4528539"/>
          </a:xfrm>
          <a:prstGeom prst="rect">
            <a:avLst/>
          </a:prstGeo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48A69A74-2C85-43FF-8ECB-90D79474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" y="127456"/>
            <a:ext cx="6216732" cy="4528539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4A4E2B81-A9F8-4CFA-9BE5-77EC3C16E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606" y="127456"/>
            <a:ext cx="6058394" cy="4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0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00725C5-41F0-4997-B9F2-565740C2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59" y="903311"/>
            <a:ext cx="9880920" cy="31029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2088786" y="4655995"/>
            <a:ext cx="10103214" cy="2202005"/>
            <a:chOff x="2088786" y="4655995"/>
            <a:chExt cx="10103214" cy="220200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2088786" y="4655995"/>
              <a:ext cx="8504512" cy="1936343"/>
              <a:chOff x="2415811" y="2469968"/>
              <a:chExt cx="8504512" cy="193634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415811" y="2469968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881920" y="2836651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2181140" y="5221450"/>
              <a:ext cx="8283568" cy="58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FDF54F"/>
                  </a:solidFill>
                </a:rPr>
                <a:t>격차</a:t>
              </a:r>
              <a:r>
                <a:rPr lang="ko-KR" altLang="en-US" sz="2400" dirty="0">
                  <a:solidFill>
                    <a:schemeClr val="bg1"/>
                  </a:solidFill>
                </a:rPr>
                <a:t> 큰 </a:t>
              </a:r>
              <a:r>
                <a:rPr lang="ko-KR" altLang="en-US" sz="2400" dirty="0">
                  <a:solidFill>
                    <a:srgbClr val="FF0000"/>
                  </a:solidFill>
                </a:rPr>
                <a:t>상위 </a:t>
              </a:r>
              <a:r>
                <a:rPr lang="en-US" altLang="ko-KR" sz="2400" dirty="0">
                  <a:solidFill>
                    <a:srgbClr val="FF0000"/>
                  </a:solidFill>
                </a:rPr>
                <a:t>5</a:t>
              </a:r>
              <a:r>
                <a:rPr lang="ko-KR" altLang="en-US" sz="2400" dirty="0">
                  <a:solidFill>
                    <a:srgbClr val="FF0000"/>
                  </a:solidFill>
                </a:rPr>
                <a:t>개</a:t>
              </a:r>
              <a:r>
                <a:rPr lang="ko-KR" altLang="en-US" sz="2400" dirty="0">
                  <a:solidFill>
                    <a:schemeClr val="bg1"/>
                  </a:solidFill>
                </a:rPr>
                <a:t> 지역 시각화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6DA7E6A-B7B8-4815-BCA9-744E364C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167" y="252902"/>
            <a:ext cx="10131514" cy="44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1850661" y="4932220"/>
            <a:ext cx="10341339" cy="1925780"/>
            <a:chOff x="1850661" y="4932220"/>
            <a:chExt cx="10341339" cy="19257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850661" y="4932220"/>
              <a:ext cx="8701540" cy="1858890"/>
              <a:chOff x="2177686" y="2746193"/>
              <a:chExt cx="8701540" cy="185889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177686" y="2746193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840823" y="3035423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2143040" y="5420222"/>
              <a:ext cx="8283568" cy="58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00A9EA"/>
                  </a:solidFill>
                </a:rPr>
                <a:t>서울</a:t>
              </a:r>
              <a:r>
                <a:rPr lang="ko-KR" altLang="en-US" sz="2400" dirty="0">
                  <a:solidFill>
                    <a:schemeClr val="bg1"/>
                  </a:solidFill>
                </a:rPr>
                <a:t>을 기준으로 </a:t>
              </a:r>
              <a:r>
                <a:rPr lang="ko-KR" altLang="en-US" sz="2400" dirty="0">
                  <a:solidFill>
                    <a:srgbClr val="FDF54F"/>
                  </a:solidFill>
                </a:rPr>
                <a:t>전국</a:t>
              </a:r>
              <a:r>
                <a:rPr lang="ko-KR" altLang="en-US" sz="2400" dirty="0">
                  <a:solidFill>
                    <a:schemeClr val="bg1"/>
                  </a:solidFill>
                </a:rPr>
                <a:t>과 비교</a:t>
              </a:r>
            </a:p>
          </p:txBody>
        </p:sp>
      </p:grpSp>
      <p:pic>
        <p:nvPicPr>
          <p:cNvPr id="6" name="그림 7">
            <a:extLst>
              <a:ext uri="{FF2B5EF4-FFF2-40B4-BE49-F238E27FC236}">
                <a16:creationId xmlns:a16="http://schemas.microsoft.com/office/drawing/2014/main" id="{0D4B52C0-F96E-4281-8996-97B08493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65" y="292993"/>
            <a:ext cx="8581767" cy="44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1850661" y="4932220"/>
            <a:ext cx="10341339" cy="1925780"/>
            <a:chOff x="1850661" y="4932220"/>
            <a:chExt cx="10341339" cy="19257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850661" y="4932220"/>
              <a:ext cx="8701540" cy="1858890"/>
              <a:chOff x="2177686" y="2746193"/>
              <a:chExt cx="8701540" cy="185889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177686" y="2746193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840823" y="3035423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A205F74-A78B-42A7-BC40-D2BC94DF33E1}"/>
              </a:ext>
            </a:extLst>
          </p:cNvPr>
          <p:cNvSpPr txBox="1"/>
          <p:nvPr/>
        </p:nvSpPr>
        <p:spPr>
          <a:xfrm>
            <a:off x="2057771" y="5420222"/>
            <a:ext cx="8283568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주택 월세통합 </a:t>
            </a:r>
            <a:r>
              <a:rPr lang="ko-KR" altLang="en-US" sz="2400" dirty="0">
                <a:solidFill>
                  <a:srgbClr val="FDF54F"/>
                </a:solidFill>
              </a:rPr>
              <a:t>가격지수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895771F3-E522-4FC4-9ECD-DE75E287A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4" y="468608"/>
            <a:ext cx="5943696" cy="3382955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6DE1EFFB-2848-452A-B80C-7F170BDE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50" y="468608"/>
            <a:ext cx="5721927" cy="33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1850661" y="4932220"/>
            <a:ext cx="10341339" cy="1925780"/>
            <a:chOff x="1850661" y="4932220"/>
            <a:chExt cx="10341339" cy="19257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850661" y="4932220"/>
              <a:ext cx="8701540" cy="1858890"/>
              <a:chOff x="2177686" y="2746193"/>
              <a:chExt cx="8701540" cy="185889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177686" y="2746193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840823" y="3035423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632ACF1-B027-4CC0-8A1C-EB52DEB64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6"/>
          <a:stretch/>
        </p:blipFill>
        <p:spPr>
          <a:xfrm>
            <a:off x="409575" y="349279"/>
            <a:ext cx="11372850" cy="4266934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380230C9-846F-4AF8-AD6A-C2E7B368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663" y="5221450"/>
            <a:ext cx="662713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전국과 서울 </a:t>
            </a: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rgbClr val="00A9EA"/>
                </a:solidFill>
                <a:effectLst/>
                <a:latin typeface="Arial Unicode MS"/>
              </a:rPr>
              <a:t>월세 변화 </a:t>
            </a: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비교 </a:t>
            </a:r>
            <a:endParaRPr kumimoji="0" lang="en-US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전국에 비해 서울은 </a:t>
            </a: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하락폭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은</a:t>
            </a: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 작고 </a:t>
            </a: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상승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은</a:t>
            </a: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크다</a:t>
            </a: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</a:t>
            </a:r>
            <a:endParaRPr kumimoji="0" lang="en-US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endParaRPr kumimoji="0" lang="ko-KR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8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1726836" y="4961664"/>
            <a:ext cx="10465164" cy="1896336"/>
            <a:chOff x="1726836" y="4961664"/>
            <a:chExt cx="10465164" cy="189633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726836" y="4961664"/>
              <a:ext cx="9036238" cy="1858329"/>
              <a:chOff x="2053861" y="2775637"/>
              <a:chExt cx="9036238" cy="185832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053861" y="2775637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10051696" y="3064306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380230C9-846F-4AF8-AD6A-C2E7B368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326" y="5457825"/>
            <a:ext cx="3825086" cy="57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00A9EA"/>
                </a:solidFill>
                <a:effectLst/>
                <a:latin typeface="Arial Unicode MS"/>
              </a:rPr>
              <a:t>주택 전세 가격지수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시각화</a:t>
            </a:r>
            <a:endParaRPr kumimoji="0" lang="ko-KR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70BA35-8594-4F45-B085-E9A33A4F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15" y="326676"/>
            <a:ext cx="10710785" cy="4426458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755BA5C5-D514-4FC3-8A0E-E417BD05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2078"/>
            <a:ext cx="10706100" cy="4432669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8E569A9A-EDB3-4E90-89DC-9A4946CBF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23850"/>
            <a:ext cx="107061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1850661" y="4932220"/>
            <a:ext cx="10341339" cy="1925780"/>
            <a:chOff x="1850661" y="4932220"/>
            <a:chExt cx="10341339" cy="19257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850661" y="4932220"/>
              <a:ext cx="8701540" cy="1858890"/>
              <a:chOff x="2177686" y="2746193"/>
              <a:chExt cx="8701540" cy="185889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177686" y="2746193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840823" y="3035423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380230C9-846F-4AF8-AD6A-C2E7B368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609" y="5469400"/>
            <a:ext cx="4302781" cy="57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전국과 서울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DF54F"/>
                </a:solidFill>
                <a:effectLst/>
                <a:latin typeface="Arial Unicode MS"/>
              </a:rPr>
              <a:t>주택 매매가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00A9EA"/>
                </a:solidFill>
                <a:effectLst/>
                <a:latin typeface="Arial Unicode MS"/>
              </a:rPr>
              <a:t>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비교</a:t>
            </a:r>
            <a:r>
              <a:rPr kumimoji="0" lang="ko-KR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endParaRPr kumimoji="0" lang="ko-KR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E58E4-C63C-419C-A808-5247F3D5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04" y="356120"/>
            <a:ext cx="10896396" cy="4374270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820C676C-1822-4EF4-A804-7D886B45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1666"/>
            <a:ext cx="10896600" cy="4383017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1DE4A1BC-91D2-4871-81E7-872F1E7AF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53126"/>
            <a:ext cx="10896600" cy="43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2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2335982" y="5191013"/>
            <a:ext cx="9816434" cy="1858329"/>
            <a:chOff x="2375566" y="5260286"/>
            <a:chExt cx="9816434" cy="18583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2375566" y="5260286"/>
              <a:ext cx="7810859" cy="1858329"/>
              <a:chOff x="2702591" y="3074259"/>
              <a:chExt cx="7810859" cy="185832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702591" y="3074259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475047" y="3362928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380230C9-846F-4AF8-AD6A-C2E7B368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320" y="5527190"/>
            <a:ext cx="6319359" cy="113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00A9EA"/>
                </a:solidFill>
                <a:effectLst/>
                <a:latin typeface="Arial Unicode MS"/>
              </a:rPr>
              <a:t>아파트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만 비교 </a:t>
            </a:r>
            <a:endParaRPr kumimoji="0" lang="en-US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최근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DF54F"/>
                </a:solidFill>
                <a:effectLst/>
                <a:latin typeface="Arial Unicode MS"/>
              </a:rPr>
              <a:t>서울 집값 상승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이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DF54F"/>
                </a:solidFill>
                <a:effectLst/>
                <a:latin typeface="Arial Unicode MS"/>
              </a:rPr>
              <a:t>전국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에 비해서도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크다</a:t>
            </a:r>
            <a:r>
              <a:rPr kumimoji="0" lang="en-US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</a:t>
            </a:r>
            <a:endParaRPr kumimoji="0" lang="ko-KR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B10003-E1FB-47DA-8CA4-3730BC6BD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6"/>
          <a:stretch/>
        </p:blipFill>
        <p:spPr>
          <a:xfrm>
            <a:off x="283174" y="2841599"/>
            <a:ext cx="5553347" cy="2394296"/>
          </a:xfrm>
          <a:prstGeom prst="rect">
            <a:avLst/>
          </a:prstGeom>
        </p:spPr>
      </p:pic>
      <p:pic>
        <p:nvPicPr>
          <p:cNvPr id="8" name="그림 11">
            <a:extLst>
              <a:ext uri="{FF2B5EF4-FFF2-40B4-BE49-F238E27FC236}">
                <a16:creationId xmlns:a16="http://schemas.microsoft.com/office/drawing/2014/main" id="{2873032A-CF66-4A9A-9254-AB41B007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5" y="117940"/>
            <a:ext cx="5564658" cy="2564985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5B5A076F-AB5D-4D35-A2ED-4459C2A3F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184" y="2843529"/>
            <a:ext cx="5595551" cy="2386019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54E1F948-9D3B-4BB2-9790-D9A18E749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183" y="120588"/>
            <a:ext cx="5595550" cy="25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9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1726836" y="4961664"/>
            <a:ext cx="10465164" cy="1896336"/>
            <a:chOff x="1726836" y="4961664"/>
            <a:chExt cx="10465164" cy="189633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726836" y="4961664"/>
              <a:ext cx="9036238" cy="1858329"/>
              <a:chOff x="2053861" y="2775637"/>
              <a:chExt cx="9036238" cy="185832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053861" y="2775637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10051696" y="3064306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380230C9-846F-4AF8-AD6A-C2E7B368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806" y="5250333"/>
            <a:ext cx="7362913" cy="113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서울시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00A9EA"/>
                </a:solidFill>
                <a:effectLst/>
                <a:latin typeface="Arial Unicode MS"/>
              </a:rPr>
              <a:t>아파트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DF54F"/>
                </a:solidFill>
                <a:effectLst/>
                <a:latin typeface="Arial Unicode MS"/>
              </a:rPr>
              <a:t>가격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에 대한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DF54F"/>
                </a:solidFill>
                <a:effectLst/>
                <a:latin typeface="Arial Unicode MS"/>
              </a:rPr>
              <a:t>가격자료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시각화</a:t>
            </a:r>
            <a:endParaRPr kumimoji="0" lang="en-US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월세가 변화폭은 집값에 비해 미미하기에 작게 관찰</a:t>
            </a:r>
            <a:r>
              <a:rPr kumimoji="0" lang="en-US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)</a:t>
            </a:r>
            <a:endParaRPr kumimoji="0" lang="ko-KR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D136A0-16FF-40F1-9901-38DE41129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" r="103"/>
          <a:stretch/>
        </p:blipFill>
        <p:spPr>
          <a:xfrm>
            <a:off x="989814" y="316908"/>
            <a:ext cx="10444899" cy="43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7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5B5F5B2-0059-4996-A7E9-16EA8F15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67091"/>
            <a:ext cx="9048750" cy="479981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E30DA-C6C3-4E46-B72A-59B5B60A1ACC}"/>
              </a:ext>
            </a:extLst>
          </p:cNvPr>
          <p:cNvGrpSpPr/>
          <p:nvPr/>
        </p:nvGrpSpPr>
        <p:grpSpPr>
          <a:xfrm>
            <a:off x="3627339" y="5127276"/>
            <a:ext cx="4973560" cy="1654617"/>
            <a:chOff x="3954364" y="2845999"/>
            <a:chExt cx="4973560" cy="1654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7BA3F-30C7-4496-839C-D7A562F2AB9F}"/>
                </a:ext>
              </a:extLst>
            </p:cNvPr>
            <p:cNvSpPr txBox="1"/>
            <p:nvPr/>
          </p:nvSpPr>
          <p:spPr>
            <a:xfrm>
              <a:off x="3954364" y="2845999"/>
              <a:ext cx="10021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600" b="1" dirty="0">
                  <a:solidFill>
                    <a:srgbClr val="0194E7"/>
                  </a:solidFill>
                </a:rPr>
                <a:t>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1029B-CA52-4D16-9E9B-175EE4B5AA8E}"/>
                </a:ext>
              </a:extLst>
            </p:cNvPr>
            <p:cNvSpPr txBox="1"/>
            <p:nvPr/>
          </p:nvSpPr>
          <p:spPr>
            <a:xfrm>
              <a:off x="7889521" y="2930956"/>
              <a:ext cx="10384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sz="9600" b="1" dirty="0"/>
                <a:t>」</a:t>
              </a:r>
              <a:r>
                <a:rPr lang="ko-KR" altLang="en-US" sz="9600" dirty="0"/>
                <a:t> </a:t>
              </a: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380230C9-846F-4AF8-AD6A-C2E7B368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031" y="5528187"/>
            <a:ext cx="1723549" cy="57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DF54F"/>
                </a:solidFill>
                <a:effectLst/>
                <a:latin typeface="Arial Unicode MS"/>
              </a:rPr>
              <a:t>지도시각화</a:t>
            </a:r>
            <a:endParaRPr kumimoji="0" lang="ko-KR" altLang="ko-KR" sz="2400" b="0" u="none" strike="noStrike" cap="none" normalizeH="0" baseline="0" dirty="0">
              <a:ln>
                <a:noFill/>
              </a:ln>
              <a:solidFill>
                <a:srgbClr val="FDF54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4F223E-AB5A-464F-BFCB-E2A0D050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28" y="113124"/>
            <a:ext cx="9518374" cy="49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4951577" cy="461665"/>
            <a:chOff x="873760" y="2564953"/>
            <a:chExt cx="495157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4257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주제소개</a:t>
              </a:r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&amp; 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참고 데이터 출처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2218456" cy="461665"/>
            <a:chOff x="873760" y="2564953"/>
            <a:chExt cx="2218456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가설 소개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68295" y="4740255"/>
            <a:ext cx="3250790" cy="461665"/>
            <a:chOff x="873760" y="2564953"/>
            <a:chExt cx="3250790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557110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/>
                </a:rPr>
                <a:t>데이터 분석수행</a:t>
              </a:r>
              <a:r>
                <a:rPr lang="en-US" altLang="ko-KR" sz="2400" dirty="0">
                  <a:latin typeface="G마켓 산스 TTF Bold" panose="02000000000000000000" pitchFamily="2" charset="-127"/>
                  <a:ea typeface="G마켓 산스 TTF Bold"/>
                </a:rPr>
                <a:t> </a:t>
              </a:r>
              <a:endParaRPr lang="ko-KR" altLang="en-US" sz="2400" dirty="0">
                <a:ea typeface="G마켓 산스 TTF Bold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E16DAB7-8839-4A5B-928A-055141D9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2720" y="990600"/>
            <a:ext cx="4876800" cy="48768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D3F075-0A0B-4EFA-8E43-9EAA82CE2A64}"/>
              </a:ext>
            </a:extLst>
          </p:cNvPr>
          <p:cNvGrpSpPr/>
          <p:nvPr/>
        </p:nvGrpSpPr>
        <p:grpSpPr>
          <a:xfrm>
            <a:off x="868295" y="5640800"/>
            <a:ext cx="1493899" cy="461665"/>
            <a:chOff x="873760" y="2564953"/>
            <a:chExt cx="1493899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06F224-68A8-4E90-AFAB-E30FCC7C826C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A3C6B6-C7E4-4ABF-8E41-D410970B057B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400" dirty="0">
                  <a:ea typeface="G마켓 산스 TTF Bold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905476" y="925175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10972719" y="500952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FAB614-F93C-4804-B304-79477F109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09" y="1793584"/>
            <a:ext cx="9225602" cy="327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미분양 주택은 0에 수렴하여 수요는 이미 공급을 만족했고, </a:t>
            </a:r>
            <a:endParaRPr kumimoji="0" lang="en-US" altLang="ko-KR" sz="2000" i="1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집값 상승으로 미루어</a:t>
            </a:r>
            <a:r>
              <a:rPr kumimoji="0" lang="en-US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ko-KR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보아 수요가 공급을 초과함을 알 수 있다.</a:t>
            </a:r>
            <a:endParaRPr kumimoji="0" lang="en-US" altLang="ko-KR" sz="2000" i="1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또한</a:t>
            </a:r>
            <a:r>
              <a:rPr lang="en-US" altLang="ko-KR" sz="2000" i="1" dirty="0">
                <a:solidFill>
                  <a:srgbClr val="212121"/>
                </a:solidFill>
                <a:latin typeface="Arial Unicode MS"/>
              </a:rPr>
              <a:t> </a:t>
            </a:r>
            <a:r>
              <a:rPr kumimoji="0" lang="ko-KR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전국에 비해 서울의 집값 상승률이 월등히 높았고, </a:t>
            </a:r>
            <a:endParaRPr kumimoji="0" lang="en-US" altLang="ko-KR" sz="2000" i="1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이는 서울로의 수요가 전국에 비해 훨씬 많다는</a:t>
            </a:r>
            <a:r>
              <a:rPr kumimoji="0" lang="en-US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ko-KR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걸 알 수 있었다. </a:t>
            </a:r>
            <a:endParaRPr lang="en-US" altLang="ko-KR" sz="2000" i="1" dirty="0">
              <a:solidFill>
                <a:srgbClr val="212121"/>
              </a:solidFill>
              <a:latin typeface="Arial Unicode MS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계속되는 서울로의 주택 수요에 따라 2030대는</a:t>
            </a:r>
            <a:r>
              <a:rPr lang="ko-KR" altLang="ko-KR" sz="2000" i="1" dirty="0">
                <a:solidFill>
                  <a:srgbClr val="212121"/>
                </a:solidFill>
                <a:latin typeface="Arial Unicode MS"/>
              </a:rPr>
              <a:t> </a:t>
            </a:r>
            <a:r>
              <a:rPr kumimoji="0" lang="ko-KR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집을 마련할 기회를 얻기도 전에 </a:t>
            </a:r>
            <a:endParaRPr lang="ko-KR" altLang="ko-KR" sz="2000" i="1" dirty="0">
              <a:solidFill>
                <a:srgbClr val="3A3838"/>
              </a:solidFill>
              <a:latin typeface="Arial" panose="020B0604020202020204" pitchFamily="34" charset="0"/>
              <a:cs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i="1" dirty="0">
                <a:solidFill>
                  <a:srgbClr val="212121"/>
                </a:solidFill>
                <a:latin typeface="Arial Unicode MS"/>
              </a:rPr>
              <a:t>넘치는 수요로 집값이 </a:t>
            </a:r>
            <a:r>
              <a:rPr kumimoji="0" lang="ko-KR" altLang="ko-KR" sz="200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폭등한 상태이므로 마련하기 </a:t>
            </a:r>
            <a:r>
              <a:rPr lang="ko-KR" altLang="ko-KR" sz="2000" i="1" dirty="0">
                <a:solidFill>
                  <a:srgbClr val="212121"/>
                </a:solidFill>
                <a:latin typeface="Arial Unicode MS"/>
              </a:rPr>
              <a:t>힘들 것 같다는 말이</a:t>
            </a:r>
            <a:endParaRPr lang="ko-KR" altLang="ko-KR" sz="2000" i="1" dirty="0">
              <a:solidFill>
                <a:srgbClr val="212121"/>
              </a:solidFill>
              <a:latin typeface="Arial Unicode MS"/>
              <a:cs typeface="Arial Unicode MS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i="1" dirty="0">
                <a:solidFill>
                  <a:srgbClr val="212121"/>
                </a:solidFill>
                <a:latin typeface="Arial Unicode MS"/>
                <a:cs typeface="Arial Unicode MS"/>
              </a:rPr>
              <a:t>사실임을 확인할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E16DAB7-8839-4A5B-928A-055141D9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2720" y="990600"/>
            <a:ext cx="4876800" cy="487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/>
              </a:rPr>
              <a:t>참고 대시보드</a:t>
            </a:r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9D71E5B-856C-4940-874B-C904637F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587671"/>
            <a:ext cx="5343525" cy="1568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56BFDC-3F59-4365-AB47-9F0518DCCCF8}"/>
              </a:ext>
            </a:extLst>
          </p:cNvPr>
          <p:cNvSpPr txBox="1"/>
          <p:nvPr/>
        </p:nvSpPr>
        <p:spPr>
          <a:xfrm>
            <a:off x="647700" y="1905000"/>
            <a:ext cx="3190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Streamlit</a:t>
            </a:r>
            <a:r>
              <a:rPr lang="ko-KR" altLang="en-US" dirty="0"/>
              <a:t> 라이브러리 활용</a:t>
            </a:r>
          </a:p>
        </p:txBody>
      </p:sp>
      <p:pic>
        <p:nvPicPr>
          <p:cNvPr id="21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8630B51B-5EDB-4792-826D-747347AB2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4346640"/>
            <a:ext cx="5572125" cy="1955669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B017BC9D-94EB-41BE-8B92-40EDBACF4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461" y="2754196"/>
            <a:ext cx="5610225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1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0D7D2B-55E3-49B2-B20A-5F7C901B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3724777" y="523879"/>
            <a:ext cx="5622804" cy="5622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1319693" y="2759581"/>
            <a:ext cx="9552615" cy="1314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</a:rPr>
              <a:t>건설시장</a:t>
            </a:r>
            <a:r>
              <a:rPr lang="ko-KR" altLang="en-US" sz="2800" b="1" dirty="0">
                <a:solidFill>
                  <a:schemeClr val="bg1"/>
                </a:solidFill>
              </a:rPr>
              <a:t>의 </a:t>
            </a:r>
            <a:r>
              <a:rPr lang="ko-KR" altLang="en-US" sz="2800" b="1" dirty="0">
                <a:solidFill>
                  <a:srgbClr val="FFFF00"/>
                </a:solidFill>
              </a:rPr>
              <a:t>평가가치</a:t>
            </a:r>
            <a:r>
              <a:rPr lang="ko-KR" altLang="en-US" sz="2800" b="1" dirty="0">
                <a:solidFill>
                  <a:schemeClr val="bg1"/>
                </a:solidFill>
              </a:rPr>
              <a:t>와 </a:t>
            </a:r>
            <a:r>
              <a:rPr lang="ko-KR" altLang="en-US" sz="2800" b="1" dirty="0">
                <a:solidFill>
                  <a:srgbClr val="FFFF00"/>
                </a:solidFill>
              </a:rPr>
              <a:t>실 거래가를</a:t>
            </a:r>
            <a:r>
              <a:rPr lang="ko-KR" altLang="en-US" sz="2800" b="1" dirty="0">
                <a:solidFill>
                  <a:schemeClr val="bg1"/>
                </a:solidFill>
              </a:rPr>
              <a:t> 비교한다면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FFF00"/>
                </a:solidFill>
              </a:rPr>
              <a:t>공급</a:t>
            </a:r>
            <a:r>
              <a:rPr lang="ko-KR" altLang="en-US" sz="2800" b="1" dirty="0">
                <a:solidFill>
                  <a:schemeClr val="bg1"/>
                </a:solidFill>
              </a:rPr>
              <a:t>이 </a:t>
            </a:r>
            <a:r>
              <a:rPr lang="ko-KR" altLang="en-US" sz="2800" b="1" dirty="0">
                <a:solidFill>
                  <a:srgbClr val="FFFF00"/>
                </a:solidFill>
              </a:rPr>
              <a:t>실거래</a:t>
            </a:r>
            <a:r>
              <a:rPr lang="ko-KR" altLang="en-US" sz="2800" b="1" dirty="0">
                <a:solidFill>
                  <a:schemeClr val="bg1"/>
                </a:solidFill>
              </a:rPr>
              <a:t>에 어떠한 영향을 미치는지 알 수 있을 것이다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그래픽 11" descr="흡기 방식">
            <a:extLst>
              <a:ext uri="{FF2B5EF4-FFF2-40B4-BE49-F238E27FC236}">
                <a16:creationId xmlns:a16="http://schemas.microsoft.com/office/drawing/2014/main" id="{4F84E869-8F67-4892-852A-02230B08F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0006"/>
            <a:ext cx="807746" cy="807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2F6358-4724-4FF8-BE4D-927AEA15DDBA}"/>
              </a:ext>
            </a:extLst>
          </p:cNvPr>
          <p:cNvSpPr txBox="1"/>
          <p:nvPr/>
        </p:nvSpPr>
        <p:spPr>
          <a:xfrm>
            <a:off x="674396" y="396996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icrosoft GothicNeo Light" panose="020B0300000101010101" pitchFamily="50" charset="-127"/>
              </a:rPr>
              <a:t>발표자</a:t>
            </a:r>
            <a:endParaRPr lang="en-US" altLang="ko-KR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icrosoft GothicNeo Light" panose="020B0300000101010101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icrosoft GothicNeo Light" panose="020B0300000101010101" pitchFamily="50" charset="-127"/>
              </a:rPr>
              <a:t>구 민석</a:t>
            </a:r>
            <a:endParaRPr lang="en-US" altLang="ko-KR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2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E30DA-C6C3-4E46-B72A-59B5B60A1ACC}"/>
              </a:ext>
            </a:extLst>
          </p:cNvPr>
          <p:cNvGrpSpPr/>
          <p:nvPr/>
        </p:nvGrpSpPr>
        <p:grpSpPr>
          <a:xfrm>
            <a:off x="2020211" y="4640042"/>
            <a:ext cx="8368662" cy="2684396"/>
            <a:chOff x="3954364" y="2845999"/>
            <a:chExt cx="5125037" cy="18521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7BA3F-30C7-4496-839C-D7A562F2AB9F}"/>
                </a:ext>
              </a:extLst>
            </p:cNvPr>
            <p:cNvSpPr txBox="1"/>
            <p:nvPr/>
          </p:nvSpPr>
          <p:spPr>
            <a:xfrm>
              <a:off x="3954364" y="2845999"/>
              <a:ext cx="10021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600" b="1" dirty="0">
                  <a:solidFill>
                    <a:srgbClr val="0194E7"/>
                  </a:solidFill>
                </a:rPr>
                <a:t>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1029B-CA52-4D16-9E9B-175EE4B5AA8E}"/>
                </a:ext>
              </a:extLst>
            </p:cNvPr>
            <p:cNvSpPr txBox="1"/>
            <p:nvPr/>
          </p:nvSpPr>
          <p:spPr>
            <a:xfrm>
              <a:off x="8040998" y="3128516"/>
              <a:ext cx="10384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sz="9600" b="1" dirty="0"/>
                <a:t>」</a:t>
              </a:r>
              <a:r>
                <a:rPr lang="ko-KR" altLang="en-US" sz="9600" dirty="0"/>
                <a:t> </a:t>
              </a: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380230C9-846F-4AF8-AD6A-C2E7B368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920" y="4826061"/>
            <a:ext cx="5346335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rgbClr val="FDF54F"/>
                </a:solidFill>
                <a:latin typeface="Arial Unicode MS"/>
              </a:rPr>
              <a:t>건축허가현황</a:t>
            </a:r>
            <a:r>
              <a:rPr lang="en-US" altLang="ko-KR" sz="2400" dirty="0">
                <a:solidFill>
                  <a:schemeClr val="bg1"/>
                </a:solidFill>
                <a:latin typeface="Arial Unicode MS"/>
              </a:rPr>
              <a:t>, </a:t>
            </a:r>
            <a:r>
              <a:rPr lang="ko-KR" altLang="en-US" sz="2400" dirty="0">
                <a:solidFill>
                  <a:srgbClr val="FDF54F"/>
                </a:solidFill>
                <a:latin typeface="Arial Unicode MS"/>
              </a:rPr>
              <a:t>미분양주택현황</a:t>
            </a:r>
            <a:r>
              <a:rPr lang="en-US" altLang="ko-KR" sz="2400" dirty="0">
                <a:solidFill>
                  <a:srgbClr val="FDF54F"/>
                </a:solidFill>
                <a:latin typeface="Arial Unicode MS"/>
              </a:rPr>
              <a:t>(</a:t>
            </a:r>
            <a:r>
              <a:rPr lang="ko-KR" altLang="en-US" sz="2400" dirty="0">
                <a:solidFill>
                  <a:srgbClr val="FDF54F"/>
                </a:solidFill>
                <a:latin typeface="Arial Unicode MS"/>
              </a:rPr>
              <a:t>전국</a:t>
            </a:r>
            <a:r>
              <a:rPr lang="en-US" altLang="ko-KR" sz="2400" dirty="0">
                <a:solidFill>
                  <a:srgbClr val="FDF54F"/>
                </a:solidFill>
                <a:latin typeface="Arial Unicode MS"/>
              </a:rPr>
              <a:t>)</a:t>
            </a:r>
            <a:r>
              <a:rPr lang="en-US" altLang="ko-KR" sz="2400" dirty="0">
                <a:solidFill>
                  <a:schemeClr val="bg1"/>
                </a:solidFill>
                <a:latin typeface="Arial Unicode MS"/>
              </a:rPr>
              <a:t>,</a:t>
            </a:r>
            <a:r>
              <a:rPr lang="en-US" altLang="ko-KR" sz="2400" dirty="0">
                <a:solidFill>
                  <a:srgbClr val="FDF54F"/>
                </a:solidFill>
                <a:latin typeface="Arial Unicode MS"/>
              </a:rPr>
              <a:t> </a:t>
            </a:r>
            <a:endParaRPr lang="ko-KR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rgbClr val="FFFF00"/>
                </a:solidFill>
                <a:latin typeface="Arial Unicode MS"/>
              </a:rPr>
              <a:t>국내건설수주액(주택)</a:t>
            </a:r>
            <a:r>
              <a:rPr lang="ko-KR" altLang="en-US" sz="2400" dirty="0">
                <a:solidFill>
                  <a:schemeClr val="bg1"/>
                </a:solidFill>
                <a:latin typeface="Arial Unicode MS"/>
              </a:rPr>
              <a:t> 시각화</a:t>
            </a:r>
            <a:endParaRPr lang="ko-KR" altLang="ko-KR" sz="2400" dirty="0">
              <a:solidFill>
                <a:schemeClr val="bg1"/>
              </a:solidFill>
              <a:latin typeface="Arial" panose="020B0604020202020204" pitchFamily="34" charset="0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421869-7F7A-4CA3-ADCA-5B9817CC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20" y="347519"/>
            <a:ext cx="5751080" cy="3562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90C632-10FE-49FE-B7FB-B58A600E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97" y="347519"/>
            <a:ext cx="5751080" cy="3562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C90E0C-AE47-4387-9615-073DBFD04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20" y="347519"/>
            <a:ext cx="11669857" cy="37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0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FAE693-E7A0-463E-A922-769C4EE4C262}"/>
              </a:ext>
            </a:extLst>
          </p:cNvPr>
          <p:cNvSpPr txBox="1"/>
          <p:nvPr/>
        </p:nvSpPr>
        <p:spPr>
          <a:xfrm>
            <a:off x="3794290" y="4474556"/>
            <a:ext cx="41953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</a:rPr>
              <a:t>1개의 건축 허가 당 </a:t>
            </a:r>
            <a:r>
              <a:rPr lang="ko-KR" altLang="en-US" b="1" dirty="0" err="1">
                <a:solidFill>
                  <a:srgbClr val="92D050"/>
                </a:solidFill>
              </a:rPr>
              <a:t>수주액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endParaRPr lang="ko-KR"/>
          </a:p>
          <a:p>
            <a:r>
              <a:rPr lang="ko-KR" altLang="en-US" dirty="0">
                <a:solidFill>
                  <a:srgbClr val="FFFFFF"/>
                </a:solidFill>
              </a:rPr>
              <a:t>= 국내 건설 </a:t>
            </a:r>
            <a:r>
              <a:rPr lang="ko-KR" altLang="en-US" dirty="0" err="1">
                <a:solidFill>
                  <a:srgbClr val="FFFFFF"/>
                </a:solidFill>
              </a:rPr>
              <a:t>수주액</a:t>
            </a:r>
            <a:r>
              <a:rPr lang="ko-KR" altLang="en-US" dirty="0">
                <a:solidFill>
                  <a:srgbClr val="FFFFFF"/>
                </a:solidFill>
              </a:rPr>
              <a:t> / 건축 허가 현황</a:t>
            </a:r>
            <a:endParaRPr lang="ko-KR">
              <a:solidFill>
                <a:srgbClr val="3A3838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1756639" y="5256142"/>
            <a:ext cx="10435361" cy="1733530"/>
            <a:chOff x="1756639" y="5256142"/>
            <a:chExt cx="10435361" cy="17335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756639" y="5256142"/>
              <a:ext cx="9560697" cy="1733530"/>
              <a:chOff x="2083664" y="3070115"/>
              <a:chExt cx="9560697" cy="17335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083664" y="3233985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10605958" y="3070115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380230C9-846F-4AF8-AD6A-C2E7B368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407" y="5703136"/>
            <a:ext cx="6542176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이상적 시장가치</a:t>
            </a:r>
            <a:r>
              <a:rPr kumimoji="0" lang="en-US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,</a:t>
            </a:r>
            <a:r>
              <a:rPr lang="en-US" altLang="ko-KR" sz="2400" dirty="0">
                <a:solidFill>
                  <a:schemeClr val="bg1"/>
                </a:solidFill>
                <a:latin typeface="Arial Unicode MS"/>
              </a:rPr>
              <a:t> 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현실적 시장가치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비교 시각화</a:t>
            </a:r>
            <a:endParaRPr kumimoji="0" lang="en-US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EF1A4DC-F0B3-45C6-BD7E-F1CFC530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208" y="404682"/>
            <a:ext cx="5968652" cy="2238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DBFEAB-62B5-4F26-BFC7-E3211307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63" y="121256"/>
            <a:ext cx="7026228" cy="41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2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6733A0-5A42-47D1-9771-5FE3C86DEB58}"/>
              </a:ext>
            </a:extLst>
          </p:cNvPr>
          <p:cNvSpPr txBox="1"/>
          <p:nvPr/>
        </p:nvSpPr>
        <p:spPr>
          <a:xfrm>
            <a:off x="6091826" y="3784949"/>
            <a:ext cx="575988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</a:rPr>
              <a:t>실제 미분양율</a:t>
            </a:r>
            <a:r>
              <a:rPr lang="ko-KR" altLang="en-US" sz="1400" b="1" dirty="0">
                <a:solidFill>
                  <a:srgbClr val="00B0F0"/>
                </a:solidFill>
              </a:rPr>
              <a:t>(%)</a:t>
            </a:r>
            <a:r>
              <a:rPr lang="ko-KR" altLang="en-US" sz="1600" dirty="0">
                <a:solidFill>
                  <a:srgbClr val="FFFFFF"/>
                </a:solidFill>
              </a:rPr>
              <a:t> </a:t>
            </a:r>
            <a:endParaRPr lang="ko-KR"/>
          </a:p>
          <a:p>
            <a:r>
              <a:rPr lang="ko-KR" altLang="en-US" sz="1600" dirty="0">
                <a:solidFill>
                  <a:srgbClr val="FFFFFF"/>
                </a:solidFill>
              </a:rPr>
              <a:t>= (전국 미분양 현황 / 아파트 건설 허가 수) </a:t>
            </a:r>
            <a:r>
              <a:rPr lang="ko-KR" altLang="en-US" sz="1600" dirty="0" err="1">
                <a:solidFill>
                  <a:srgbClr val="FFFFFF"/>
                </a:solidFill>
              </a:rPr>
              <a:t>x</a:t>
            </a:r>
            <a:r>
              <a:rPr lang="ko-KR" altLang="en-US" sz="1600" dirty="0">
                <a:solidFill>
                  <a:srgbClr val="FFFFFF"/>
                </a:solidFill>
              </a:rPr>
              <a:t> 100</a:t>
            </a:r>
            <a:endParaRPr lang="ko-KR"/>
          </a:p>
          <a:p>
            <a:endParaRPr lang="ko-KR" altLang="en-US" sz="1600" dirty="0">
              <a:solidFill>
                <a:srgbClr val="FFFFFF"/>
              </a:solidFill>
            </a:endParaRPr>
          </a:p>
          <a:p>
            <a:r>
              <a:rPr lang="ko-KR" altLang="en-US" sz="1600" b="1" dirty="0">
                <a:solidFill>
                  <a:srgbClr val="FFFFFF"/>
                </a:solidFill>
              </a:rPr>
              <a:t>1개의 건축허가 당 </a:t>
            </a:r>
            <a:r>
              <a:rPr lang="ko-KR" altLang="en-US" sz="1600" b="1" dirty="0" err="1">
                <a:solidFill>
                  <a:srgbClr val="FFFFFF"/>
                </a:solidFill>
              </a:rPr>
              <a:t>수주액</a:t>
            </a:r>
            <a:r>
              <a:rPr lang="ko-KR" altLang="en-US" sz="1600" dirty="0">
                <a:solidFill>
                  <a:srgbClr val="FFFFFF"/>
                </a:solidFill>
              </a:rPr>
              <a:t> </a:t>
            </a:r>
          </a:p>
          <a:p>
            <a:r>
              <a:rPr lang="ko-KR" altLang="en-US" sz="1600" dirty="0">
                <a:solidFill>
                  <a:srgbClr val="FFFFFF"/>
                </a:solidFill>
              </a:rPr>
              <a:t>= (1-</a:t>
            </a:r>
            <a:r>
              <a:rPr lang="ko-KR" altLang="en-US" sz="1600" dirty="0">
                <a:solidFill>
                  <a:srgbClr val="00B0F0"/>
                </a:solidFill>
              </a:rPr>
              <a:t>실제 미분양율</a:t>
            </a:r>
            <a:r>
              <a:rPr lang="ko-KR" altLang="en-US" sz="1600" dirty="0">
                <a:solidFill>
                  <a:srgbClr val="FFFFFF"/>
                </a:solidFill>
              </a:rPr>
              <a:t>) </a:t>
            </a:r>
            <a:r>
              <a:rPr lang="ko-KR" altLang="en-US" sz="1600" dirty="0" err="1">
                <a:solidFill>
                  <a:srgbClr val="FFFFFF"/>
                </a:solidFill>
              </a:rPr>
              <a:t>x</a:t>
            </a:r>
            <a:r>
              <a:rPr lang="ko-KR" altLang="en-US" sz="1600" dirty="0">
                <a:solidFill>
                  <a:srgbClr val="FFFFFF"/>
                </a:solidFill>
              </a:rPr>
              <a:t> (</a:t>
            </a:r>
            <a:r>
              <a:rPr lang="ko-KR" altLang="en-US" sz="1600" dirty="0">
                <a:solidFill>
                  <a:srgbClr val="92D050"/>
                </a:solidFill>
              </a:rPr>
              <a:t>이상적인 1개의 건축 허가 당 </a:t>
            </a:r>
            <a:r>
              <a:rPr lang="ko-KR" altLang="en-US" sz="1600" dirty="0" err="1">
                <a:solidFill>
                  <a:srgbClr val="92D050"/>
                </a:solidFill>
              </a:rPr>
              <a:t>수주액</a:t>
            </a:r>
            <a:r>
              <a:rPr lang="ko-KR" altLang="en-US" sz="1600" dirty="0">
                <a:solidFill>
                  <a:srgbClr val="FFFFFF"/>
                </a:solidFill>
              </a:rPr>
              <a:t>)</a:t>
            </a:r>
            <a:endParaRPr lang="ko-KR">
              <a:solidFill>
                <a:srgbClr val="3A383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AE693-E7A0-463E-A922-769C4EE4C262}"/>
              </a:ext>
            </a:extLst>
          </p:cNvPr>
          <p:cNvSpPr txBox="1"/>
          <p:nvPr/>
        </p:nvSpPr>
        <p:spPr>
          <a:xfrm>
            <a:off x="662784" y="3733432"/>
            <a:ext cx="41953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</a:rPr>
              <a:t>1개의 건축 허가 당 </a:t>
            </a:r>
            <a:r>
              <a:rPr lang="ko-KR" altLang="en-US" b="1" dirty="0" err="1">
                <a:solidFill>
                  <a:srgbClr val="92D050"/>
                </a:solidFill>
              </a:rPr>
              <a:t>수주액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endParaRPr lang="ko-KR"/>
          </a:p>
          <a:p>
            <a:r>
              <a:rPr lang="ko-KR" altLang="en-US" dirty="0">
                <a:solidFill>
                  <a:srgbClr val="FFFFFF"/>
                </a:solidFill>
              </a:rPr>
              <a:t>= 국내 건설 </a:t>
            </a:r>
            <a:r>
              <a:rPr lang="ko-KR" altLang="en-US" dirty="0" err="1">
                <a:solidFill>
                  <a:srgbClr val="FFFFFF"/>
                </a:solidFill>
              </a:rPr>
              <a:t>수주액</a:t>
            </a:r>
            <a:r>
              <a:rPr lang="ko-KR" altLang="en-US" dirty="0">
                <a:solidFill>
                  <a:srgbClr val="FFFFFF"/>
                </a:solidFill>
              </a:rPr>
              <a:t> / 건축 허가 현황</a:t>
            </a:r>
            <a:endParaRPr lang="ko-KR">
              <a:solidFill>
                <a:srgbClr val="3A3838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1756639" y="5256142"/>
            <a:ext cx="10435361" cy="1733530"/>
            <a:chOff x="1756639" y="5256142"/>
            <a:chExt cx="10435361" cy="17335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756639" y="5256142"/>
              <a:ext cx="9560697" cy="1733530"/>
              <a:chOff x="2083664" y="3070115"/>
              <a:chExt cx="9560697" cy="17335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083664" y="3233985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10605958" y="3070115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380230C9-846F-4AF8-AD6A-C2E7B368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407" y="5703136"/>
            <a:ext cx="6542176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이상적 시장가치</a:t>
            </a:r>
            <a:r>
              <a:rPr kumimoji="0" lang="en-US" altLang="ko-KR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,</a:t>
            </a:r>
            <a:r>
              <a:rPr lang="en-US" altLang="ko-KR" sz="2400" dirty="0">
                <a:solidFill>
                  <a:schemeClr val="bg1"/>
                </a:solidFill>
                <a:latin typeface="Arial Unicode MS"/>
              </a:rPr>
              <a:t> 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현실적 시장가치 </a:t>
            </a:r>
            <a:r>
              <a:rPr kumimoji="0" lang="ko-KR" altLang="en-US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비교 시각화</a:t>
            </a:r>
            <a:endParaRPr kumimoji="0" lang="en-US" altLang="ko-KR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DBFEAB-62B5-4F26-BFC7-E3211307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1" y="236079"/>
            <a:ext cx="5575297" cy="3276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4B9B12-C97F-464A-ABAB-D1FF91508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6079"/>
            <a:ext cx="5613715" cy="3276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337615-6403-42B2-B23F-2619E3D54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"/>
          <a:stretch/>
        </p:blipFill>
        <p:spPr>
          <a:xfrm>
            <a:off x="78732" y="236316"/>
            <a:ext cx="11882290" cy="48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15BBCB-94D8-4873-AADD-9318BF817828}"/>
              </a:ext>
            </a:extLst>
          </p:cNvPr>
          <p:cNvGrpSpPr/>
          <p:nvPr/>
        </p:nvGrpSpPr>
        <p:grpSpPr>
          <a:xfrm>
            <a:off x="1715059" y="124120"/>
            <a:ext cx="10418374" cy="6818727"/>
            <a:chOff x="1715059" y="124120"/>
            <a:chExt cx="10418374" cy="681872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40CBA3-0F09-40EF-A242-548409E9E3B1}"/>
                </a:ext>
              </a:extLst>
            </p:cNvPr>
            <p:cNvGrpSpPr/>
            <p:nvPr/>
          </p:nvGrpSpPr>
          <p:grpSpPr>
            <a:xfrm>
              <a:off x="1786517" y="5117758"/>
              <a:ext cx="10346916" cy="1825089"/>
              <a:chOff x="1845084" y="5122416"/>
              <a:chExt cx="10346916" cy="182508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413F10E-47A0-461E-A6DA-D866A3C2504C}"/>
                  </a:ext>
                </a:extLst>
              </p:cNvPr>
              <p:cNvSpPr/>
              <p:nvPr/>
            </p:nvSpPr>
            <p:spPr>
              <a:xfrm>
                <a:off x="7874000" y="5467350"/>
                <a:ext cx="4318000" cy="13906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54E30DA-C6C3-4E46-B72A-59B5B60A1ACC}"/>
                  </a:ext>
                </a:extLst>
              </p:cNvPr>
              <p:cNvGrpSpPr/>
              <p:nvPr/>
            </p:nvGrpSpPr>
            <p:grpSpPr>
              <a:xfrm>
                <a:off x="1845084" y="5122416"/>
                <a:ext cx="8618966" cy="1825089"/>
                <a:chOff x="2172109" y="2936389"/>
                <a:chExt cx="8618966" cy="182508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E7BA3F-30C7-4496-839C-D7A562F2AB9F}"/>
                    </a:ext>
                  </a:extLst>
                </p:cNvPr>
                <p:cNvSpPr txBox="1"/>
                <p:nvPr/>
              </p:nvSpPr>
              <p:spPr>
                <a:xfrm>
                  <a:off x="2172109" y="2936389"/>
                  <a:ext cx="100216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600" b="1" dirty="0">
                      <a:solidFill>
                        <a:srgbClr val="0194E7"/>
                      </a:solidFill>
                    </a:rPr>
                    <a:t>「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881029B-CA52-4D16-9E9B-175EE4B5AA8E}"/>
                    </a:ext>
                  </a:extLst>
                </p:cNvPr>
                <p:cNvSpPr txBox="1"/>
                <p:nvPr/>
              </p:nvSpPr>
              <p:spPr>
                <a:xfrm>
                  <a:off x="9752672" y="3191818"/>
                  <a:ext cx="1038403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13800">
                      <a:solidFill>
                        <a:srgbClr val="0194E7"/>
                      </a:solidFill>
                    </a:defRPr>
                  </a:lvl1pPr>
                </a:lstStyle>
                <a:p>
                  <a:r>
                    <a:rPr lang="ko-KR" altLang="en-US" sz="9600" b="1" dirty="0"/>
                    <a:t>」</a:t>
                  </a:r>
                  <a:r>
                    <a:rPr lang="ko-KR" altLang="en-US" sz="9600" dirty="0"/>
                    <a:t> </a:t>
                  </a:r>
                </a:p>
              </p:txBody>
            </p:sp>
          </p:grpSp>
        </p:grp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380230C9-846F-4AF8-AD6A-C2E7B368A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707" y="5654022"/>
              <a:ext cx="6724043" cy="58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400" dirty="0">
                  <a:solidFill>
                    <a:schemeClr val="bg1"/>
                  </a:solidFill>
                  <a:latin typeface="Arial Unicode MS"/>
                </a:rPr>
                <a:t>아파트 </a:t>
              </a:r>
              <a:r>
                <a:rPr lang="ko-KR" altLang="en-US" sz="2400" dirty="0">
                  <a:solidFill>
                    <a:srgbClr val="FFFF00"/>
                  </a:solidFill>
                  <a:latin typeface="Arial Unicode MS"/>
                </a:rPr>
                <a:t>실거래가격지수</a:t>
              </a:r>
              <a:r>
                <a:rPr lang="ko-KR" altLang="en-US" sz="2400" dirty="0">
                  <a:solidFill>
                    <a:schemeClr val="bg1"/>
                  </a:solidFill>
                  <a:latin typeface="Arial Unicode MS"/>
                </a:rPr>
                <a:t>와 </a:t>
              </a:r>
              <a:r>
                <a:rPr lang="ko-KR" altLang="en-US" sz="2400" dirty="0">
                  <a:solidFill>
                    <a:srgbClr val="FFFF00"/>
                  </a:solidFill>
                  <a:latin typeface="Arial Unicode MS"/>
                </a:rPr>
                <a:t>현실적 시장가치 </a:t>
              </a:r>
              <a:r>
                <a:rPr kumimoji="0" lang="ko-KR" altLang="en-US" sz="2400" b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</a:rPr>
                <a:t>비교</a:t>
              </a:r>
              <a:endParaRPr lang="ko-KR" altLang="ko-KR" sz="2400" b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795C4899-293D-4CFA-B271-24C121293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816" y="124120"/>
              <a:ext cx="2796515" cy="31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dirty="0">
                  <a:latin typeface="Arial" panose="020B0604020202020204" pitchFamily="34" charset="0"/>
                </a:rPr>
                <a:t>이상적시장가치와 현실적시장가치비교</a:t>
              </a:r>
              <a:endParaRPr kumimoji="0" lang="ko-KR" altLang="ko-KR" sz="11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8B8C171B-7C0E-451D-AA04-7A7D7F855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664" y="4442896"/>
              <a:ext cx="380232" cy="314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0.5</a:t>
              </a:r>
              <a:endParaRPr kumimoji="0" lang="ko-KR" altLang="ko-KR" sz="11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0DE58AC3-6B29-474C-BA60-8EAB2D3CB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664" y="3821788"/>
              <a:ext cx="380232" cy="314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dirty="0">
                  <a:latin typeface="Arial" panose="020B0604020202020204" pitchFamily="34" charset="0"/>
                </a:rPr>
                <a:t>1.0</a:t>
              </a:r>
              <a:endParaRPr kumimoji="0" lang="ko-KR" altLang="ko-KR" sz="11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4E84D5D6-57B2-4A8A-884F-24508E3C3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664" y="3186628"/>
              <a:ext cx="380232" cy="314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dirty="0">
                  <a:latin typeface="Arial" panose="020B0604020202020204" pitchFamily="34" charset="0"/>
                </a:rPr>
                <a:t>1.5</a:t>
              </a:r>
              <a:endParaRPr kumimoji="0" lang="ko-KR" altLang="ko-KR" sz="11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69C18CCB-1DA6-4076-A6A1-58251A2A3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059" y="2560070"/>
              <a:ext cx="380232" cy="314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dirty="0">
                  <a:latin typeface="Arial" panose="020B0604020202020204" pitchFamily="34" charset="0"/>
                </a:rPr>
                <a:t>2.0</a:t>
              </a:r>
              <a:endParaRPr kumimoji="0" lang="ko-KR" altLang="ko-KR" sz="11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F1773D0C-2106-4156-8150-90BBE4A3E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059" y="1884382"/>
              <a:ext cx="380232" cy="314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dirty="0">
                  <a:latin typeface="Arial" panose="020B0604020202020204" pitchFamily="34" charset="0"/>
                </a:rPr>
                <a:t>2.5</a:t>
              </a:r>
              <a:endParaRPr kumimoji="0" lang="ko-KR" altLang="ko-KR" sz="11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11AEB9E9-81FF-4DAE-8ABB-F302BF8AE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059" y="1246163"/>
              <a:ext cx="380232" cy="314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dirty="0">
                  <a:latin typeface="Arial" panose="020B0604020202020204" pitchFamily="34" charset="0"/>
                </a:rPr>
                <a:t>3.0</a:t>
              </a:r>
              <a:endParaRPr kumimoji="0" lang="ko-KR" altLang="ko-KR" sz="11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C8F5AEDD-1E0D-443A-9DC7-4281A67EE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059" y="614842"/>
              <a:ext cx="380232" cy="314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dirty="0">
                  <a:latin typeface="Arial" panose="020B0604020202020204" pitchFamily="34" charset="0"/>
                </a:rPr>
                <a:t>3.5</a:t>
              </a:r>
              <a:endParaRPr kumimoji="0" lang="ko-KR" altLang="ko-KR" sz="11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CDD74C-1C73-4AC3-A4D1-F8DA1509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419" y="57714"/>
            <a:ext cx="7735308" cy="5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A474246-291C-42E3-A106-F96E2165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853" y="127536"/>
            <a:ext cx="9191753" cy="5074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79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1105501" y="1133306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10005212" y="49214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FAB614-F93C-4804-B304-79477F109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040" y="2129949"/>
            <a:ext cx="6865982" cy="235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i="1" dirty="0"/>
              <a:t>건설사의 공급의 감소로 인한 수요가 증가한 것으로 보인다</a:t>
            </a:r>
            <a:r>
              <a:rPr lang="en-US" altLang="ko-KR" sz="2000" i="1" dirty="0"/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i="1" dirty="0"/>
              <a:t>따라서 시장경제 원리 공급 </a:t>
            </a:r>
            <a:r>
              <a:rPr lang="en-US" altLang="ko-KR" sz="2000" i="1" dirty="0"/>
              <a:t>-</a:t>
            </a:r>
            <a:r>
              <a:rPr lang="ko-KR" altLang="en-US" sz="2000" i="1" dirty="0"/>
              <a:t>수요 보존법칙을 충족한다</a:t>
            </a:r>
            <a:r>
              <a:rPr lang="en-US" altLang="ko-KR" sz="2000" i="1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i="1" dirty="0"/>
              <a:t>또한 이미 과포화 된 공급시장으로 인해</a:t>
            </a:r>
            <a:r>
              <a:rPr lang="en-US" altLang="ko-KR" sz="2000" i="1" dirty="0"/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i="1" dirty="0"/>
              <a:t>일시적인 공급 감소현상이 실 거래 가격에 </a:t>
            </a:r>
            <a:endParaRPr lang="en-US" altLang="ko-KR" sz="2000" i="1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i="1" dirty="0"/>
              <a:t>영향을 미치지 못했다는 것을 알 수 있다</a:t>
            </a:r>
            <a:r>
              <a:rPr lang="en-US" altLang="ko-KR" sz="2000" i="1" dirty="0"/>
              <a:t>.</a:t>
            </a:r>
            <a:endParaRPr kumimoji="0" lang="ko-KR" altLang="ko-KR" sz="20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7FABEC-F70B-413D-8EA1-735BF552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4772024" y="904876"/>
            <a:ext cx="5314950" cy="5314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1026903" y="3064381"/>
            <a:ext cx="8280816" cy="166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              주택의 </a:t>
            </a:r>
            <a:r>
              <a:rPr lang="ko-KR" altLang="en-US" sz="3600" b="1" dirty="0">
                <a:solidFill>
                  <a:srgbClr val="FFFF00"/>
                </a:solidFill>
              </a:rPr>
              <a:t>가격</a:t>
            </a:r>
            <a:r>
              <a:rPr lang="ko-KR" altLang="en-US" sz="3600" b="1" dirty="0">
                <a:solidFill>
                  <a:schemeClr val="bg1"/>
                </a:solidFill>
              </a:rPr>
              <a:t>과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FFFF00"/>
                </a:solidFill>
              </a:rPr>
              <a:t>출산율</a:t>
            </a:r>
            <a:r>
              <a:rPr lang="en-US" altLang="ko-KR" sz="3600" b="1" dirty="0">
                <a:solidFill>
                  <a:schemeClr val="bg1"/>
                </a:solidFill>
              </a:rPr>
              <a:t>,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accent5"/>
                </a:solidFill>
              </a:rPr>
              <a:t>인구이동</a:t>
            </a:r>
            <a:r>
              <a:rPr lang="ko-KR" altLang="en-US" sz="3600" b="1" dirty="0">
                <a:solidFill>
                  <a:schemeClr val="bg1"/>
                </a:solidFill>
              </a:rPr>
              <a:t>의 관계</a:t>
            </a:r>
          </a:p>
        </p:txBody>
      </p:sp>
      <p:pic>
        <p:nvPicPr>
          <p:cNvPr id="10" name="그래픽 9" descr="흡기 방식">
            <a:extLst>
              <a:ext uri="{FF2B5EF4-FFF2-40B4-BE49-F238E27FC236}">
                <a16:creationId xmlns:a16="http://schemas.microsoft.com/office/drawing/2014/main" id="{0F210629-F380-4FC5-9943-963AC4DE4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0006"/>
            <a:ext cx="807746" cy="80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6AFA37-614F-4D91-A795-E504298264B8}"/>
              </a:ext>
            </a:extLst>
          </p:cNvPr>
          <p:cNvSpPr txBox="1"/>
          <p:nvPr/>
        </p:nvSpPr>
        <p:spPr>
          <a:xfrm>
            <a:off x="674396" y="396996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icrosoft GothicNeo Light" panose="020B0300000101010101" pitchFamily="50" charset="-127"/>
              </a:rPr>
              <a:t>발표자</a:t>
            </a:r>
            <a:endParaRPr lang="en-US" altLang="ko-KR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icrosoft GothicNeo Light" panose="020B0300000101010101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icrosoft GothicNeo Light" panose="020B0300000101010101" pitchFamily="50" charset="-127"/>
              </a:rPr>
              <a:t>  구 민석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69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0B887897-03ED-4625-8BC6-EE878BE0DAFA}"/>
              </a:ext>
            </a:extLst>
          </p:cNvPr>
          <p:cNvGrpSpPr/>
          <p:nvPr/>
        </p:nvGrpSpPr>
        <p:grpSpPr>
          <a:xfrm>
            <a:off x="548700" y="222298"/>
            <a:ext cx="11643300" cy="6677254"/>
            <a:chOff x="548700" y="222298"/>
            <a:chExt cx="11643300" cy="66772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5817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309877" y="4623497"/>
              <a:ext cx="9352483" cy="2276055"/>
              <a:chOff x="1364038" y="2380460"/>
              <a:chExt cx="9352483" cy="227605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1364038" y="2380460"/>
                <a:ext cx="1481591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800" dirty="0">
                    <a:solidFill>
                      <a:srgbClr val="0194E7"/>
                    </a:solidFill>
                  </a:rPr>
                  <a:t> </a:t>
                </a:r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386292" y="3086855"/>
                <a:ext cx="13302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1749432" y="5329892"/>
              <a:ext cx="8283568" cy="1140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</a:rPr>
                <a:t>서울특별시의 </a:t>
              </a:r>
              <a:r>
                <a:rPr lang="ko-KR" altLang="en-US" sz="2400" dirty="0">
                  <a:solidFill>
                    <a:srgbClr val="FDF54F"/>
                  </a:solidFill>
                </a:rPr>
                <a:t>출산율</a:t>
              </a:r>
              <a:r>
                <a:rPr lang="ko-KR" altLang="en-US" sz="2400" dirty="0">
                  <a:solidFill>
                    <a:schemeClr val="bg1"/>
                  </a:solidFill>
                </a:rPr>
                <a:t>이 과거부터 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FDF54F"/>
                  </a:solidFill>
                </a:rPr>
                <a:t>시간의 흐름</a:t>
              </a:r>
              <a:r>
                <a:rPr lang="ko-KR" altLang="en-US" sz="2400" dirty="0">
                  <a:solidFill>
                    <a:schemeClr val="bg1"/>
                  </a:solidFill>
                </a:rPr>
                <a:t>에 따라 </a:t>
              </a:r>
              <a:r>
                <a:rPr lang="en-US" altLang="ko-KR" sz="2400" dirty="0">
                  <a:solidFill>
                    <a:schemeClr val="bg1"/>
                  </a:solidFill>
                </a:rPr>
                <a:t> </a:t>
              </a:r>
              <a:r>
                <a:rPr lang="ko-KR" altLang="en-US" sz="2400" dirty="0">
                  <a:solidFill>
                    <a:srgbClr val="FF0000"/>
                  </a:solidFill>
                </a:rPr>
                <a:t>감소 </a:t>
              </a:r>
              <a:r>
                <a:rPr lang="ko-KR" altLang="en-US" sz="2400" dirty="0">
                  <a:solidFill>
                    <a:schemeClr val="bg1"/>
                  </a:solidFill>
                </a:rPr>
                <a:t>하는 것을 확인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C32B0A0-8160-4C15-93F9-96FDEABC1CA7}"/>
                </a:ext>
              </a:extLst>
            </p:cNvPr>
            <p:cNvGrpSpPr/>
            <p:nvPr/>
          </p:nvGrpSpPr>
          <p:grpSpPr>
            <a:xfrm>
              <a:off x="548700" y="222298"/>
              <a:ext cx="11189774" cy="4599090"/>
              <a:chOff x="548700" y="222298"/>
              <a:chExt cx="11189774" cy="459909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6AE6B15-1A03-4223-ACCD-E019FA6E86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28"/>
              <a:stretch/>
            </p:blipFill>
            <p:spPr>
              <a:xfrm>
                <a:off x="836898" y="534066"/>
                <a:ext cx="10888628" cy="3991155"/>
              </a:xfrm>
              <a:prstGeom prst="rect">
                <a:avLst/>
              </a:prstGeom>
              <a:solidFill>
                <a:schemeClr val="bg1"/>
              </a:solidFill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EA8A796-4C5E-44E0-8D3E-71E3C1116336}"/>
                  </a:ext>
                </a:extLst>
              </p:cNvPr>
              <p:cNvGrpSpPr/>
              <p:nvPr/>
            </p:nvGrpSpPr>
            <p:grpSpPr>
              <a:xfrm>
                <a:off x="849846" y="4430481"/>
                <a:ext cx="10875680" cy="385786"/>
                <a:chOff x="760447" y="4738286"/>
                <a:chExt cx="10888628" cy="374178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AB703ECF-D8C0-4981-A64B-312CBBF8DADF}"/>
                    </a:ext>
                  </a:extLst>
                </p:cNvPr>
                <p:cNvSpPr/>
                <p:nvPr/>
              </p:nvSpPr>
              <p:spPr>
                <a:xfrm>
                  <a:off x="760447" y="4738286"/>
                  <a:ext cx="10888628" cy="3741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FC1EDA9-7F07-48F5-A8A4-E6948A224BF0}"/>
                    </a:ext>
                  </a:extLst>
                </p:cNvPr>
                <p:cNvSpPr txBox="1"/>
                <p:nvPr/>
              </p:nvSpPr>
              <p:spPr>
                <a:xfrm>
                  <a:off x="1054867" y="4798394"/>
                  <a:ext cx="1205159" cy="26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2010.01</a:t>
                  </a:r>
                  <a:endParaRPr lang="ko-KR" altLang="en-US" sz="1200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073DF8-447E-470D-ACA7-028496CF146C}"/>
                    </a:ext>
                  </a:extLst>
                </p:cNvPr>
                <p:cNvSpPr txBox="1"/>
                <p:nvPr/>
              </p:nvSpPr>
              <p:spPr>
                <a:xfrm>
                  <a:off x="2561796" y="4799062"/>
                  <a:ext cx="1205159" cy="26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2011.09</a:t>
                  </a:r>
                  <a:endParaRPr lang="ko-KR" altLang="en-US" sz="12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5D43FB1-F86F-4247-9F31-911114C7DB1A}"/>
                    </a:ext>
                  </a:extLst>
                </p:cNvPr>
                <p:cNvSpPr txBox="1"/>
                <p:nvPr/>
              </p:nvSpPr>
              <p:spPr>
                <a:xfrm>
                  <a:off x="3966070" y="4798393"/>
                  <a:ext cx="1205159" cy="26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2013.05</a:t>
                  </a:r>
                  <a:endParaRPr lang="ko-KR" altLang="en-US" sz="1200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87ABC0-5106-47AF-B047-D926073367D0}"/>
                    </a:ext>
                  </a:extLst>
                </p:cNvPr>
                <p:cNvSpPr txBox="1"/>
                <p:nvPr/>
              </p:nvSpPr>
              <p:spPr>
                <a:xfrm>
                  <a:off x="5539656" y="4804688"/>
                  <a:ext cx="1205159" cy="26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2015.01</a:t>
                  </a:r>
                  <a:endParaRPr lang="ko-KR" altLang="en-US" sz="120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F5CE19D-3E79-4DDF-BFAC-C65D3B4D6AEB}"/>
                    </a:ext>
                  </a:extLst>
                </p:cNvPr>
                <p:cNvSpPr txBox="1"/>
                <p:nvPr/>
              </p:nvSpPr>
              <p:spPr>
                <a:xfrm>
                  <a:off x="6998100" y="4798393"/>
                  <a:ext cx="1205159" cy="26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2016.09</a:t>
                  </a:r>
                  <a:endParaRPr lang="ko-KR" altLang="en-US" sz="1200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221FBB2-4A28-48D4-87AD-E0954E974FEF}"/>
                    </a:ext>
                  </a:extLst>
                </p:cNvPr>
                <p:cNvSpPr txBox="1"/>
                <p:nvPr/>
              </p:nvSpPr>
              <p:spPr>
                <a:xfrm>
                  <a:off x="8425045" y="4799062"/>
                  <a:ext cx="1205159" cy="26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2018.05</a:t>
                  </a:r>
                  <a:endParaRPr lang="ko-KR" altLang="en-US" sz="12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76F7273-0C91-4218-B5F2-85E6AD2A73D8}"/>
                    </a:ext>
                  </a:extLst>
                </p:cNvPr>
                <p:cNvSpPr txBox="1"/>
                <p:nvPr/>
              </p:nvSpPr>
              <p:spPr>
                <a:xfrm>
                  <a:off x="9921790" y="4798395"/>
                  <a:ext cx="1205159" cy="26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2020.01</a:t>
                  </a:r>
                  <a:endParaRPr lang="ko-KR" altLang="en-US" sz="1200" dirty="0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9E2E9BF7-D2A2-4CAF-AF32-6FB850F9648C}"/>
                  </a:ext>
                </a:extLst>
              </p:cNvPr>
              <p:cNvGrpSpPr/>
              <p:nvPr/>
            </p:nvGrpSpPr>
            <p:grpSpPr>
              <a:xfrm>
                <a:off x="548700" y="242251"/>
                <a:ext cx="1219347" cy="4579137"/>
                <a:chOff x="548700" y="242251"/>
                <a:chExt cx="1219347" cy="4579137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E65FE49-A601-47B4-BE7C-AF124B54EA3D}"/>
                    </a:ext>
                  </a:extLst>
                </p:cNvPr>
                <p:cNvSpPr/>
                <p:nvPr/>
              </p:nvSpPr>
              <p:spPr>
                <a:xfrm rot="5400000">
                  <a:off x="-1465619" y="2263974"/>
                  <a:ext cx="4579137" cy="5356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7F9737-B849-46DD-B85E-1DCD35A913E5}"/>
                    </a:ext>
                  </a:extLst>
                </p:cNvPr>
                <p:cNvSpPr txBox="1"/>
                <p:nvPr/>
              </p:nvSpPr>
              <p:spPr>
                <a:xfrm>
                  <a:off x="548700" y="3786252"/>
                  <a:ext cx="12051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4000</a:t>
                  </a:r>
                  <a:endParaRPr lang="ko-KR" altLang="en-US" sz="12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1175151-F273-4EAB-A865-C02FE3476736}"/>
                    </a:ext>
                  </a:extLst>
                </p:cNvPr>
                <p:cNvSpPr txBox="1"/>
                <p:nvPr/>
              </p:nvSpPr>
              <p:spPr>
                <a:xfrm>
                  <a:off x="548701" y="3139893"/>
                  <a:ext cx="12051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5000</a:t>
                  </a:r>
                  <a:endParaRPr lang="ko-KR" altLang="en-US" sz="12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841287D-C6B7-4679-AB5F-439298DD916D}"/>
                    </a:ext>
                  </a:extLst>
                </p:cNvPr>
                <p:cNvSpPr txBox="1"/>
                <p:nvPr/>
              </p:nvSpPr>
              <p:spPr>
                <a:xfrm>
                  <a:off x="548701" y="2481393"/>
                  <a:ext cx="12051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6000</a:t>
                  </a:r>
                  <a:endParaRPr lang="ko-KR" altLang="en-US" sz="1200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38A2170-08D0-4B29-A9C6-ACC3EEDF59DB}"/>
                    </a:ext>
                  </a:extLst>
                </p:cNvPr>
                <p:cNvSpPr txBox="1"/>
                <p:nvPr/>
              </p:nvSpPr>
              <p:spPr>
                <a:xfrm>
                  <a:off x="548701" y="1854138"/>
                  <a:ext cx="12051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7000</a:t>
                  </a:r>
                  <a:endParaRPr lang="ko-KR" altLang="en-US" sz="1200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DCB2724-44C1-4E33-B0B0-37148868D206}"/>
                    </a:ext>
                  </a:extLst>
                </p:cNvPr>
                <p:cNvSpPr txBox="1"/>
                <p:nvPr/>
              </p:nvSpPr>
              <p:spPr>
                <a:xfrm>
                  <a:off x="548701" y="1187572"/>
                  <a:ext cx="12051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8000</a:t>
                  </a:r>
                  <a:endParaRPr lang="ko-KR" altLang="en-US" sz="1200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109FCB5-2770-452D-A98F-6C3D059ED5DC}"/>
                    </a:ext>
                  </a:extLst>
                </p:cNvPr>
                <p:cNvSpPr txBox="1"/>
                <p:nvPr/>
              </p:nvSpPr>
              <p:spPr>
                <a:xfrm>
                  <a:off x="562888" y="530154"/>
                  <a:ext cx="12051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9000</a:t>
                  </a:r>
                  <a:endParaRPr lang="ko-KR" altLang="en-US" sz="1200" dirty="0"/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5A001CCA-5571-45E8-8AE8-BFAC5BC77F12}"/>
                  </a:ext>
                </a:extLst>
              </p:cNvPr>
              <p:cNvGrpSpPr/>
              <p:nvPr/>
            </p:nvGrpSpPr>
            <p:grpSpPr>
              <a:xfrm>
                <a:off x="609600" y="222298"/>
                <a:ext cx="11128874" cy="316120"/>
                <a:chOff x="760447" y="4755720"/>
                <a:chExt cx="10888628" cy="384320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90FB430-6638-496E-AAD2-B8B349998216}"/>
                    </a:ext>
                  </a:extLst>
                </p:cNvPr>
                <p:cNvSpPr/>
                <p:nvPr/>
              </p:nvSpPr>
              <p:spPr>
                <a:xfrm>
                  <a:off x="760447" y="4765862"/>
                  <a:ext cx="10888628" cy="3741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133593E-F8E3-45AD-9B28-269D69BE03B6}"/>
                    </a:ext>
                  </a:extLst>
                </p:cNvPr>
                <p:cNvSpPr txBox="1"/>
                <p:nvPr/>
              </p:nvSpPr>
              <p:spPr>
                <a:xfrm>
                  <a:off x="5136876" y="4755720"/>
                  <a:ext cx="2158003" cy="336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/>
                    <a:t>서울특별시 출산율</a:t>
                  </a:r>
                </a:p>
              </p:txBody>
            </p:sp>
          </p:grp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D3CD329-CC21-4F74-9CAA-284251DDC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966" y="534066"/>
                <a:ext cx="10564109" cy="0"/>
              </a:xfrm>
              <a:prstGeom prst="line">
                <a:avLst/>
              </a:prstGeom>
              <a:ln>
                <a:solidFill>
                  <a:schemeClr val="dk1">
                    <a:alpha val="57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7377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D0E9F20-16BA-433A-A004-947E4D5E64E7}"/>
              </a:ext>
            </a:extLst>
          </p:cNvPr>
          <p:cNvGrpSpPr/>
          <p:nvPr/>
        </p:nvGrpSpPr>
        <p:grpSpPr>
          <a:xfrm>
            <a:off x="5725887" y="1264805"/>
            <a:ext cx="6710541" cy="3020354"/>
            <a:chOff x="5734883" y="2181225"/>
            <a:chExt cx="6415153" cy="28872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4C8E5F-F1AA-43BF-94D9-2DA5076AB002}"/>
                </a:ext>
              </a:extLst>
            </p:cNvPr>
            <p:cNvSpPr txBox="1"/>
            <p:nvPr/>
          </p:nvSpPr>
          <p:spPr>
            <a:xfrm>
              <a:off x="5734883" y="2181225"/>
              <a:ext cx="1470921" cy="1360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“</a:t>
              </a:r>
              <a:endParaRPr lang="ko-KR" altLang="en-US" sz="88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F311D7-2BE2-4875-AAE0-72745C9EECCB}"/>
                </a:ext>
              </a:extLst>
            </p:cNvPr>
            <p:cNvSpPr txBox="1"/>
            <p:nvPr/>
          </p:nvSpPr>
          <p:spPr>
            <a:xfrm>
              <a:off x="10654042" y="3708130"/>
              <a:ext cx="1495994" cy="1360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8800" b="1">
                  <a:solidFill>
                    <a:schemeClr val="tx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 dirty="0"/>
                <a:t>”</a:t>
              </a:r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C2E5C7-2D43-402D-9A21-C3E8158C7472}"/>
                </a:ext>
              </a:extLst>
            </p:cNvPr>
            <p:cNvSpPr txBox="1"/>
            <p:nvPr/>
          </p:nvSpPr>
          <p:spPr>
            <a:xfrm>
              <a:off x="6022998" y="3123355"/>
              <a:ext cx="4847418" cy="55900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3200" b="1" dirty="0"/>
                <a:t>대한민국 부동산 시장 분석 </a:t>
              </a:r>
              <a:endParaRPr lang="en-US" altLang="ko-KR" sz="32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7CEB6A-832D-420A-96B5-ECCD23E1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96" y="1103144"/>
            <a:ext cx="2944984" cy="29449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D6A9D9E-F144-48CC-B972-98F2263E17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779663" y="1760151"/>
            <a:ext cx="4876800" cy="48768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6D261ED-81A0-4009-AA1B-3FA91B0F3338}"/>
              </a:ext>
            </a:extLst>
          </p:cNvPr>
          <p:cNvGrpSpPr/>
          <p:nvPr/>
        </p:nvGrpSpPr>
        <p:grpSpPr>
          <a:xfrm>
            <a:off x="-1368102" y="0"/>
            <a:ext cx="5791200" cy="1908701"/>
            <a:chOff x="-1229557" y="0"/>
            <a:chExt cx="5791200" cy="19087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E5CD15-A767-42D2-B6CD-1932E0F7A059}"/>
                </a:ext>
              </a:extLst>
            </p:cNvPr>
            <p:cNvSpPr txBox="1"/>
            <p:nvPr/>
          </p:nvSpPr>
          <p:spPr>
            <a:xfrm>
              <a:off x="-381059" y="0"/>
              <a:ext cx="4315878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accent6"/>
                  </a:solidFill>
                  <a:latin typeface="+mj-lt"/>
                </a:rPr>
                <a:t>PART 1.</a:t>
              </a:r>
              <a:endParaRPr lang="ko-KR" altLang="en-US" sz="6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6A9DA9-26B0-4D06-8AC0-31853E51F2BB}"/>
                </a:ext>
              </a:extLst>
            </p:cNvPr>
            <p:cNvSpPr txBox="1"/>
            <p:nvPr/>
          </p:nvSpPr>
          <p:spPr>
            <a:xfrm>
              <a:off x="-1229557" y="954594"/>
              <a:ext cx="5791200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6"/>
                  </a:solidFill>
                  <a:latin typeface="G마켓 산스 TTF Bold" panose="02000000000000000000" pitchFamily="2" charset="-127"/>
                  <a:ea typeface="G마켓 산스 TTF Bold"/>
                </a:rPr>
                <a:t>주제소개</a:t>
              </a:r>
              <a:r>
                <a:rPr lang="en-US" altLang="ko-KR" dirty="0">
                  <a:solidFill>
                    <a:schemeClr val="accent6"/>
                  </a:solidFill>
                  <a:latin typeface="G마켓 산스 TTF Bold" panose="02000000000000000000" pitchFamily="2" charset="-127"/>
                  <a:ea typeface="G마켓 산스 TTF Bold"/>
                </a:rPr>
                <a:t> &amp;</a:t>
              </a:r>
            </a:p>
            <a:p>
              <a:pPr algn="ctr"/>
              <a:r>
                <a:rPr lang="en-US" altLang="ko-KR" dirty="0">
                  <a:solidFill>
                    <a:schemeClr val="accent6"/>
                  </a:solidFill>
                  <a:latin typeface="G마켓 산스 TTF Bold" panose="02000000000000000000" pitchFamily="2" charset="-127"/>
                  <a:ea typeface="G마켓 산스 TTF Bold"/>
                </a:rPr>
                <a:t> </a:t>
              </a:r>
              <a:r>
                <a:rPr lang="ko-KR" altLang="en-US" dirty="0">
                  <a:solidFill>
                    <a:schemeClr val="accent6"/>
                  </a:solidFill>
                  <a:latin typeface="G마켓 산스 TTF Bold" panose="02000000000000000000" pitchFamily="2" charset="-127"/>
                  <a:ea typeface="G마켓 산스 TTF Bold"/>
                </a:rPr>
                <a:t>참고 데이터 출처</a:t>
              </a:r>
            </a:p>
            <a:p>
              <a:pPr algn="ctr"/>
              <a:endParaRPr lang="ko-KR" altLang="en-US" sz="20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27AA1-2BF0-4C0A-AE50-D284755F4E6D}"/>
              </a:ext>
            </a:extLst>
          </p:cNvPr>
          <p:cNvSpPr/>
          <p:nvPr/>
        </p:nvSpPr>
        <p:spPr>
          <a:xfrm>
            <a:off x="5611806" y="4792616"/>
            <a:ext cx="6580194" cy="20242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u="sng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https://dacon.io/competitions/official/235724/data</a:t>
            </a:r>
            <a:endParaRPr lang="en-US" u="sng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u="sng" dirty="0">
                <a:ea typeface="+mn-lt"/>
                <a:cs typeface="+mn-lt"/>
              </a:rPr>
              <a:t>2. </a:t>
            </a:r>
            <a:r>
              <a:rPr lang="ko-KR" altLang="ko-KR" sz="1800" u="sng" dirty="0">
                <a:ea typeface="+mn-lt"/>
                <a:cs typeface="+mn-lt"/>
              </a:rPr>
              <a:t>https://ecos.bok.or.kr/jsp/openapi/OpenApiController.jsp?t=main</a:t>
            </a:r>
            <a:endParaRPr lang="ko-KR" altLang="ko-KR" sz="1800" u="sng" dirty="0"/>
          </a:p>
          <a:p>
            <a:pPr algn="ctr">
              <a:lnSpc>
                <a:spcPct val="150000"/>
              </a:lnSpc>
            </a:pPr>
            <a:r>
              <a:rPr lang="en-US" altLang="ko-KR" sz="1800" u="sng" dirty="0">
                <a:ea typeface="+mn-lt"/>
                <a:cs typeface="+mn-lt"/>
              </a:rPr>
              <a:t>3.https://kosis.kr/statisticsList/statisticsListIndex.do?vwcd=MT_ZTITLE&amp;menuId=M_01_01&amp;outLink=Y&amp;entrType=</a:t>
            </a:r>
            <a:endParaRPr lang="ko-KR" altLang="ko-KR" sz="1800" u="sng" dirty="0"/>
          </a:p>
          <a:p>
            <a:pPr algn="ctr">
              <a:lnSpc>
                <a:spcPct val="150000"/>
              </a:lnSpc>
            </a:pP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39665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965C123-3A22-4BA6-A8DE-1FD8B04BE7C3}"/>
              </a:ext>
            </a:extLst>
          </p:cNvPr>
          <p:cNvGrpSpPr/>
          <p:nvPr/>
        </p:nvGrpSpPr>
        <p:grpSpPr>
          <a:xfrm>
            <a:off x="385884" y="187494"/>
            <a:ext cx="11675268" cy="6670506"/>
            <a:chOff x="516732" y="187494"/>
            <a:chExt cx="11675268" cy="667050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156834" y="3946684"/>
              <a:ext cx="9298345" cy="2463986"/>
              <a:chOff x="1483859" y="1760657"/>
              <a:chExt cx="9298345" cy="246398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1483859" y="1760657"/>
                <a:ext cx="1481591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800" dirty="0">
                    <a:solidFill>
                      <a:srgbClr val="0194E7"/>
                    </a:solidFill>
                  </a:rPr>
                  <a:t> </a:t>
                </a:r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743801" y="2654983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1652409" y="4869411"/>
              <a:ext cx="8283568" cy="1140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</a:rPr>
                <a:t>서울</a:t>
              </a:r>
              <a:r>
                <a:rPr lang="en-US" altLang="ko-KR" sz="2400" dirty="0">
                  <a:solidFill>
                    <a:schemeClr val="bg1"/>
                  </a:solidFill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</a:rPr>
                <a:t>부산의 </a:t>
              </a:r>
              <a:r>
                <a:rPr lang="ko-KR" altLang="en-US" sz="2400" dirty="0">
                  <a:solidFill>
                    <a:srgbClr val="FFFF00"/>
                  </a:solidFill>
                </a:rPr>
                <a:t>출산율</a:t>
              </a:r>
              <a:r>
                <a:rPr lang="ko-KR" altLang="en-US" sz="2400" dirty="0">
                  <a:solidFill>
                    <a:schemeClr val="bg1"/>
                  </a:solidFill>
                </a:rPr>
                <a:t>과 </a:t>
              </a:r>
              <a:r>
                <a:rPr lang="ko-KR" altLang="en-US" sz="2400" dirty="0">
                  <a:solidFill>
                    <a:srgbClr val="FFFF00"/>
                  </a:solidFill>
                </a:rPr>
                <a:t>주택매매</a:t>
              </a:r>
              <a:r>
                <a:rPr lang="en-US" altLang="ko-KR" sz="2400" dirty="0">
                  <a:solidFill>
                    <a:srgbClr val="FFFF00"/>
                  </a:solidFill>
                </a:rPr>
                <a:t>,</a:t>
              </a:r>
              <a:r>
                <a:rPr lang="ko-KR" altLang="en-US" sz="2400" dirty="0">
                  <a:solidFill>
                    <a:srgbClr val="FFFF00"/>
                  </a:solidFill>
                </a:rPr>
                <a:t>전세 가격</a:t>
              </a:r>
              <a:r>
                <a:rPr lang="ko-KR" altLang="en-US" sz="2400" dirty="0">
                  <a:solidFill>
                    <a:schemeClr val="bg1"/>
                  </a:solidFill>
                </a:rPr>
                <a:t>이 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</a:rPr>
                <a:t>서로 </a:t>
              </a:r>
              <a:r>
                <a:rPr lang="ko-KR" altLang="en-US" sz="2400" dirty="0">
                  <a:solidFill>
                    <a:srgbClr val="FF0000"/>
                  </a:solidFill>
                </a:rPr>
                <a:t>반비례</a:t>
              </a:r>
              <a:r>
                <a:rPr lang="en-US" altLang="ko-KR" sz="2400" dirty="0">
                  <a:solidFill>
                    <a:srgbClr val="FF0000"/>
                  </a:solidFill>
                </a:rPr>
                <a:t>(</a:t>
              </a:r>
              <a:r>
                <a:rPr lang="ko-KR" altLang="en-US" sz="2400" dirty="0">
                  <a:solidFill>
                    <a:srgbClr val="FF0000"/>
                  </a:solidFill>
                </a:rPr>
                <a:t>음의 상관관계</a:t>
              </a:r>
              <a:r>
                <a:rPr lang="en-US" altLang="ko-KR" sz="2400" dirty="0">
                  <a:solidFill>
                    <a:srgbClr val="FF0000"/>
                  </a:solidFill>
                </a:rPr>
                <a:t>)</a:t>
              </a:r>
              <a:r>
                <a:rPr lang="ko-KR" altLang="en-US" sz="2400" dirty="0">
                  <a:solidFill>
                    <a:schemeClr val="bg1"/>
                  </a:solidFill>
                </a:rPr>
                <a:t>를 확인할 수 있었음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B1DD37B-1190-432D-9F52-8C3BA56AE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732" y="187494"/>
              <a:ext cx="5451752" cy="4220554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D979D3A-8E39-4102-B1C7-4270B966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18" y="184915"/>
            <a:ext cx="5665626" cy="4223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76D560-7A61-419E-98A0-5CBFF30A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4" y="184915"/>
            <a:ext cx="11503260" cy="42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5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1B7997F-AA94-4F58-A2BD-1C1BA5487DEF}"/>
              </a:ext>
            </a:extLst>
          </p:cNvPr>
          <p:cNvGrpSpPr/>
          <p:nvPr/>
        </p:nvGrpSpPr>
        <p:grpSpPr>
          <a:xfrm>
            <a:off x="132443" y="333868"/>
            <a:ext cx="11930063" cy="6524132"/>
            <a:chOff x="261937" y="333868"/>
            <a:chExt cx="11930063" cy="652413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085850" y="4011143"/>
              <a:ext cx="9801225" cy="2562226"/>
              <a:chOff x="2000144" y="1760657"/>
              <a:chExt cx="8397153" cy="220953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000144" y="1760657"/>
                <a:ext cx="1531974" cy="183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800" dirty="0">
                    <a:solidFill>
                      <a:srgbClr val="0194E7"/>
                    </a:solidFill>
                  </a:rPr>
                  <a:t> </a:t>
                </a:r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358894" y="2400536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2090790" y="4955028"/>
              <a:ext cx="8283568" cy="11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</a:rPr>
                <a:t>전국적으로 </a:t>
              </a:r>
              <a:r>
                <a:rPr lang="ko-KR" altLang="en-US" sz="2400" dirty="0">
                  <a:solidFill>
                    <a:srgbClr val="00A9EA"/>
                  </a:solidFill>
                </a:rPr>
                <a:t>경기도</a:t>
              </a:r>
              <a:r>
                <a:rPr lang="ko-KR" altLang="en-US" sz="2400" dirty="0">
                  <a:solidFill>
                    <a:schemeClr val="bg1"/>
                  </a:solidFill>
                </a:rPr>
                <a:t>가 유일하게 </a:t>
              </a:r>
              <a:r>
                <a:rPr lang="ko-KR" altLang="en-US" sz="2400" dirty="0">
                  <a:solidFill>
                    <a:srgbClr val="FFFF00"/>
                  </a:solidFill>
                </a:rPr>
                <a:t>전입인구가 </a:t>
              </a:r>
              <a:r>
                <a:rPr lang="en-US" altLang="ko-KR" sz="2400" dirty="0">
                  <a:solidFill>
                    <a:srgbClr val="FFFF00"/>
                  </a:solidFill>
                </a:rPr>
                <a:t>+</a:t>
              </a:r>
              <a:r>
                <a:rPr lang="ko-KR" altLang="en-US" sz="2400" dirty="0">
                  <a:solidFill>
                    <a:schemeClr val="bg1"/>
                  </a:solidFill>
                </a:rPr>
                <a:t>이고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accent4"/>
                  </a:solidFill>
                </a:rPr>
                <a:t>서울</a:t>
              </a:r>
              <a:r>
                <a:rPr lang="ko-KR" altLang="en-US" sz="2400" dirty="0">
                  <a:solidFill>
                    <a:schemeClr val="bg1"/>
                  </a:solidFill>
                </a:rPr>
                <a:t>은 </a:t>
              </a:r>
              <a:r>
                <a:rPr lang="ko-KR" altLang="en-US" sz="2400" dirty="0">
                  <a:solidFill>
                    <a:schemeClr val="accent5"/>
                  </a:solidFill>
                </a:rPr>
                <a:t>전출인구</a:t>
              </a:r>
              <a:r>
                <a:rPr lang="ko-KR" altLang="en-US" sz="2400" dirty="0">
                  <a:solidFill>
                    <a:schemeClr val="bg1"/>
                  </a:solidFill>
                </a:rPr>
                <a:t>가 가장 많음</a:t>
              </a:r>
              <a:endParaRPr lang="ko-KR" altLang="en-US" sz="2400" dirty="0">
                <a:solidFill>
                  <a:srgbClr val="FFFF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3ED21EA-E74B-47FB-B9AF-E04D5C05E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37" y="333868"/>
              <a:ext cx="5834063" cy="369863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9EF0485-7629-4F90-9738-AA05B6EB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4" y="312507"/>
            <a:ext cx="5826983" cy="37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540B11-8555-4389-BA94-A2DF0BC1C69E}"/>
              </a:ext>
            </a:extLst>
          </p:cNvPr>
          <p:cNvGrpSpPr/>
          <p:nvPr/>
        </p:nvGrpSpPr>
        <p:grpSpPr>
          <a:xfrm>
            <a:off x="280867" y="180746"/>
            <a:ext cx="12093123" cy="6677254"/>
            <a:chOff x="374173" y="222298"/>
            <a:chExt cx="12093123" cy="66772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5817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309877" y="4623497"/>
              <a:ext cx="9352483" cy="2276055"/>
              <a:chOff x="1364038" y="2380460"/>
              <a:chExt cx="9352483" cy="227605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1364038" y="2380460"/>
                <a:ext cx="1481591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800" dirty="0">
                    <a:solidFill>
                      <a:srgbClr val="0194E7"/>
                    </a:solidFill>
                  </a:rPr>
                  <a:t> </a:t>
                </a:r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386292" y="3086855"/>
                <a:ext cx="13302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1749432" y="5329892"/>
              <a:ext cx="8283568" cy="1140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</a:rPr>
                <a:t>서울특별시의 </a:t>
              </a:r>
              <a:r>
                <a:rPr lang="ko-KR" altLang="en-US" sz="2400" dirty="0">
                  <a:solidFill>
                    <a:srgbClr val="FFFF00"/>
                  </a:solidFill>
                </a:rPr>
                <a:t>인구이동</a:t>
              </a:r>
              <a:r>
                <a:rPr lang="ko-KR" altLang="en-US" sz="2400" dirty="0">
                  <a:solidFill>
                    <a:schemeClr val="bg1"/>
                  </a:solidFill>
                </a:rPr>
                <a:t>에 따라서 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</a:rPr>
                <a:t>서울</a:t>
              </a:r>
              <a:r>
                <a:rPr lang="ko-KR" altLang="en-US" sz="2400" dirty="0">
                  <a:solidFill>
                    <a:srgbClr val="FF0000"/>
                  </a:solidFill>
                </a:rPr>
                <a:t>주택 매매</a:t>
              </a:r>
              <a:r>
                <a:rPr lang="en-US" altLang="ko-KR" sz="2400" dirty="0">
                  <a:solidFill>
                    <a:srgbClr val="FF0000"/>
                  </a:solidFill>
                </a:rPr>
                <a:t>,</a:t>
              </a:r>
              <a:r>
                <a:rPr lang="ko-KR" altLang="en-US" sz="2400" dirty="0">
                  <a:solidFill>
                    <a:srgbClr val="FF0000"/>
                  </a:solidFill>
                </a:rPr>
                <a:t>전세가격의 차이</a:t>
              </a:r>
              <a:r>
                <a:rPr lang="ko-KR" altLang="en-US" sz="2400" dirty="0">
                  <a:solidFill>
                    <a:schemeClr val="bg1"/>
                  </a:solidFill>
                </a:rPr>
                <a:t>를 알아보려 한다</a:t>
              </a:r>
              <a:r>
                <a:rPr lang="en-US" altLang="ko-KR" sz="2400" dirty="0">
                  <a:solidFill>
                    <a:schemeClr val="bg1"/>
                  </a:solidFill>
                </a:rPr>
                <a:t>.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EA8A796-4C5E-44E0-8D3E-71E3C1116336}"/>
                </a:ext>
              </a:extLst>
            </p:cNvPr>
            <p:cNvGrpSpPr/>
            <p:nvPr/>
          </p:nvGrpSpPr>
          <p:grpSpPr>
            <a:xfrm>
              <a:off x="932595" y="4477787"/>
              <a:ext cx="11534701" cy="385786"/>
              <a:chOff x="715694" y="4757563"/>
              <a:chExt cx="11376206" cy="374178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B703ECF-D8C0-4981-A64B-312CBBF8DADF}"/>
                  </a:ext>
                </a:extLst>
              </p:cNvPr>
              <p:cNvSpPr/>
              <p:nvPr/>
            </p:nvSpPr>
            <p:spPr>
              <a:xfrm>
                <a:off x="715694" y="4757563"/>
                <a:ext cx="10888628" cy="374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C1EDA9-7F07-48F5-A8A4-E6948A224BF0}"/>
                  </a:ext>
                </a:extLst>
              </p:cNvPr>
              <p:cNvSpPr txBox="1"/>
              <p:nvPr/>
            </p:nvSpPr>
            <p:spPr>
              <a:xfrm>
                <a:off x="1054867" y="4798394"/>
                <a:ext cx="1205159" cy="26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2010</a:t>
                </a:r>
                <a:endParaRPr lang="ko-KR" altLang="en-US" sz="12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073DF8-447E-470D-ACA7-028496CF146C}"/>
                  </a:ext>
                </a:extLst>
              </p:cNvPr>
              <p:cNvSpPr txBox="1"/>
              <p:nvPr/>
            </p:nvSpPr>
            <p:spPr>
              <a:xfrm>
                <a:off x="2932353" y="4830735"/>
                <a:ext cx="1205159" cy="26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2012</a:t>
                </a:r>
                <a:endParaRPr lang="ko-KR" altLang="en-US" sz="1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87ABC0-5106-47AF-B047-D926073367D0}"/>
                  </a:ext>
                </a:extLst>
              </p:cNvPr>
              <p:cNvSpPr txBox="1"/>
              <p:nvPr/>
            </p:nvSpPr>
            <p:spPr>
              <a:xfrm>
                <a:off x="4988442" y="4830735"/>
                <a:ext cx="1205159" cy="26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2014</a:t>
                </a:r>
                <a:endParaRPr lang="ko-KR" altLang="en-US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5CE19D-3E79-4DDF-BFAC-C65D3B4D6AEB}"/>
                  </a:ext>
                </a:extLst>
              </p:cNvPr>
              <p:cNvSpPr txBox="1"/>
              <p:nvPr/>
            </p:nvSpPr>
            <p:spPr>
              <a:xfrm>
                <a:off x="6926598" y="4824658"/>
                <a:ext cx="1205159" cy="26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2016</a:t>
                </a:r>
                <a:endParaRPr lang="ko-KR" alt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21FBB2-4A28-48D4-87AD-E0954E974FEF}"/>
                  </a:ext>
                </a:extLst>
              </p:cNvPr>
              <p:cNvSpPr txBox="1"/>
              <p:nvPr/>
            </p:nvSpPr>
            <p:spPr>
              <a:xfrm>
                <a:off x="8871358" y="4818910"/>
                <a:ext cx="1205159" cy="26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2018</a:t>
                </a:r>
                <a:endParaRPr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6F7273-0C91-4218-B5F2-85E6AD2A73D8}"/>
                  </a:ext>
                </a:extLst>
              </p:cNvPr>
              <p:cNvSpPr txBox="1"/>
              <p:nvPr/>
            </p:nvSpPr>
            <p:spPr>
              <a:xfrm>
                <a:off x="10886741" y="4831006"/>
                <a:ext cx="1205159" cy="26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2020</a:t>
                </a:r>
                <a:endParaRPr lang="ko-KR" altLang="en-US" sz="1200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FB354BB-0CC7-49F1-8D47-628260BFD883}"/>
                </a:ext>
              </a:extLst>
            </p:cNvPr>
            <p:cNvGrpSpPr/>
            <p:nvPr/>
          </p:nvGrpSpPr>
          <p:grpSpPr>
            <a:xfrm>
              <a:off x="374173" y="222298"/>
              <a:ext cx="11598751" cy="4641277"/>
              <a:chOff x="374173" y="222298"/>
              <a:chExt cx="11598751" cy="4641277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5A001CCA-5571-45E8-8AE8-BFAC5BC77F12}"/>
                  </a:ext>
                </a:extLst>
              </p:cNvPr>
              <p:cNvGrpSpPr/>
              <p:nvPr/>
            </p:nvGrpSpPr>
            <p:grpSpPr>
              <a:xfrm>
                <a:off x="609599" y="222298"/>
                <a:ext cx="11363325" cy="316120"/>
                <a:chOff x="760447" y="4755720"/>
                <a:chExt cx="10888628" cy="384320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90FB430-6638-496E-AAD2-B8B349998216}"/>
                    </a:ext>
                  </a:extLst>
                </p:cNvPr>
                <p:cNvSpPr/>
                <p:nvPr/>
              </p:nvSpPr>
              <p:spPr>
                <a:xfrm>
                  <a:off x="760447" y="4765862"/>
                  <a:ext cx="10888628" cy="3741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133593E-F8E3-45AD-9B28-269D69BE03B6}"/>
                    </a:ext>
                  </a:extLst>
                </p:cNvPr>
                <p:cNvSpPr txBox="1"/>
                <p:nvPr/>
              </p:nvSpPr>
              <p:spPr>
                <a:xfrm>
                  <a:off x="5136876" y="4755720"/>
                  <a:ext cx="2158003" cy="336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/>
                    <a:t>서울특별시 이동 인구</a:t>
                  </a:r>
                </a:p>
              </p:txBody>
            </p:sp>
          </p:grp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D3CD329-CC21-4F74-9CAA-284251DDC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966" y="534066"/>
                <a:ext cx="10564109" cy="0"/>
              </a:xfrm>
              <a:prstGeom prst="line">
                <a:avLst/>
              </a:prstGeom>
              <a:ln>
                <a:solidFill>
                  <a:schemeClr val="dk1">
                    <a:alpha val="57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9E2E9BF7-D2A2-4CAF-AF32-6FB850F9648C}"/>
                  </a:ext>
                </a:extLst>
              </p:cNvPr>
              <p:cNvGrpSpPr/>
              <p:nvPr/>
            </p:nvGrpSpPr>
            <p:grpSpPr>
              <a:xfrm>
                <a:off x="374173" y="230640"/>
                <a:ext cx="1207522" cy="4632935"/>
                <a:chOff x="385733" y="-405028"/>
                <a:chExt cx="1207522" cy="485208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E65FE49-A601-47B4-BE7C-AF124B54EA3D}"/>
                    </a:ext>
                  </a:extLst>
                </p:cNvPr>
                <p:cNvSpPr/>
                <p:nvPr/>
              </p:nvSpPr>
              <p:spPr>
                <a:xfrm rot="5400000">
                  <a:off x="-1703207" y="1753166"/>
                  <a:ext cx="4852080" cy="5356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841287D-C6B7-4679-AB5F-439298DD916D}"/>
                    </a:ext>
                  </a:extLst>
                </p:cNvPr>
                <p:cNvSpPr txBox="1"/>
                <p:nvPr/>
              </p:nvSpPr>
              <p:spPr>
                <a:xfrm>
                  <a:off x="388096" y="3449949"/>
                  <a:ext cx="1205159" cy="290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50000</a:t>
                  </a:r>
                  <a:endParaRPr lang="ko-KR" altLang="en-US" sz="1200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38A2170-08D0-4B29-A9C6-ACC3EEDF59DB}"/>
                    </a:ext>
                  </a:extLst>
                </p:cNvPr>
                <p:cNvSpPr txBox="1"/>
                <p:nvPr/>
              </p:nvSpPr>
              <p:spPr>
                <a:xfrm>
                  <a:off x="385734" y="2823229"/>
                  <a:ext cx="1205159" cy="290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40000</a:t>
                  </a:r>
                  <a:endParaRPr lang="ko-KR" altLang="en-US" sz="1200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DCB2724-44C1-4E33-B0B0-37148868D206}"/>
                    </a:ext>
                  </a:extLst>
                </p:cNvPr>
                <p:cNvSpPr txBox="1"/>
                <p:nvPr/>
              </p:nvSpPr>
              <p:spPr>
                <a:xfrm>
                  <a:off x="385733" y="2189801"/>
                  <a:ext cx="1205159" cy="290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30000</a:t>
                  </a:r>
                  <a:endParaRPr lang="ko-KR" altLang="en-US" sz="1200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109FCB5-2770-452D-A98F-6C3D059ED5DC}"/>
                    </a:ext>
                  </a:extLst>
                </p:cNvPr>
                <p:cNvSpPr txBox="1"/>
                <p:nvPr/>
              </p:nvSpPr>
              <p:spPr>
                <a:xfrm>
                  <a:off x="385733" y="1554306"/>
                  <a:ext cx="1205159" cy="290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20000</a:t>
                  </a:r>
                  <a:endParaRPr lang="ko-KR" altLang="en-US" sz="1200" dirty="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64F797-A29E-48E0-9791-7D1794B70E0F}"/>
                  </a:ext>
                </a:extLst>
              </p:cNvPr>
              <p:cNvSpPr txBox="1"/>
              <p:nvPr/>
            </p:nvSpPr>
            <p:spPr>
              <a:xfrm>
                <a:off x="673913" y="826544"/>
                <a:ext cx="12051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0</a:t>
                </a:r>
                <a:endParaRPr lang="ko-KR" alt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434586-ED62-4DB7-9BC8-9E3382BAFCF9}"/>
                  </a:ext>
                </a:extLst>
              </p:cNvPr>
              <p:cNvSpPr txBox="1"/>
              <p:nvPr/>
            </p:nvSpPr>
            <p:spPr>
              <a:xfrm>
                <a:off x="376537" y="1458078"/>
                <a:ext cx="12051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10000</a:t>
                </a:r>
                <a:endParaRPr lang="ko-KR" altLang="en-US" sz="1200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424FE7F-7152-427D-95F8-F6DFCCE31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2596" y="532206"/>
                <a:ext cx="11040328" cy="4010025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62C61A-B8A0-499A-94DB-9BB53AAD4226}"/>
              </a:ext>
            </a:extLst>
          </p:cNvPr>
          <p:cNvGrpSpPr/>
          <p:nvPr/>
        </p:nvGrpSpPr>
        <p:grpSpPr>
          <a:xfrm>
            <a:off x="388692" y="176014"/>
            <a:ext cx="11490926" cy="4638816"/>
            <a:chOff x="388692" y="176014"/>
            <a:chExt cx="11490926" cy="463881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68E0385-131B-4CA2-A58B-509CCC966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92" y="176014"/>
              <a:ext cx="5664556" cy="462366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DCD81FA-CAC7-4B24-B316-43725BED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0082" y="216155"/>
              <a:ext cx="5829536" cy="459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69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4C119A-D79D-476E-8DB5-9483950C993E}"/>
              </a:ext>
            </a:extLst>
          </p:cNvPr>
          <p:cNvSpPr/>
          <p:nvPr/>
        </p:nvSpPr>
        <p:spPr>
          <a:xfrm>
            <a:off x="7874000" y="5467350"/>
            <a:ext cx="4318000" cy="13906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3DCE84-758E-4208-A0E2-40CAC7698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0" y="254522"/>
            <a:ext cx="5480309" cy="4606727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32F1BC79-4D6F-4301-A26E-66DC47DADAFB}"/>
              </a:ext>
            </a:extLst>
          </p:cNvPr>
          <p:cNvGrpSpPr/>
          <p:nvPr/>
        </p:nvGrpSpPr>
        <p:grpSpPr>
          <a:xfrm>
            <a:off x="469828" y="4302040"/>
            <a:ext cx="11485136" cy="3807193"/>
            <a:chOff x="1364038" y="2380460"/>
            <a:chExt cx="9523623" cy="226202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E8CE58-9C9F-41E7-8C79-D6B7BBAF6B7B}"/>
                </a:ext>
              </a:extLst>
            </p:cNvPr>
            <p:cNvSpPr txBox="1"/>
            <p:nvPr/>
          </p:nvSpPr>
          <p:spPr>
            <a:xfrm>
              <a:off x="1364038" y="2380460"/>
              <a:ext cx="148159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rgbClr val="0194E7"/>
                  </a:solidFill>
                </a:rPr>
                <a:t> </a:t>
              </a:r>
              <a:r>
                <a:rPr lang="ko-KR" altLang="en-US" sz="9600" b="1" dirty="0">
                  <a:solidFill>
                    <a:srgbClr val="0194E7"/>
                  </a:solidFill>
                </a:rPr>
                <a:t>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06A18E1-0B1D-4840-B71D-AD7C3C6BB15F}"/>
                </a:ext>
              </a:extLst>
            </p:cNvPr>
            <p:cNvSpPr txBox="1"/>
            <p:nvPr/>
          </p:nvSpPr>
          <p:spPr>
            <a:xfrm>
              <a:off x="9557432" y="3072822"/>
              <a:ext cx="1330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sz="9600" b="1" dirty="0"/>
                <a:t>」</a:t>
              </a:r>
              <a:r>
                <a:rPr lang="ko-KR" altLang="en-US" sz="9600" dirty="0"/>
                <a:t> 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8263C2-99F5-4BB7-A498-5E209559E385}"/>
              </a:ext>
            </a:extLst>
          </p:cNvPr>
          <p:cNvSpPr txBox="1"/>
          <p:nvPr/>
        </p:nvSpPr>
        <p:spPr>
          <a:xfrm>
            <a:off x="1736387" y="5087681"/>
            <a:ext cx="8283568" cy="169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경기도는 </a:t>
            </a:r>
            <a:r>
              <a:rPr lang="ko-KR" altLang="en-US" sz="2400" dirty="0">
                <a:solidFill>
                  <a:srgbClr val="FFFF00"/>
                </a:solidFill>
              </a:rPr>
              <a:t>주택 전세</a:t>
            </a:r>
            <a:r>
              <a:rPr lang="en-US" altLang="ko-KR" sz="2400" dirty="0">
                <a:solidFill>
                  <a:srgbClr val="FFFF00"/>
                </a:solidFill>
              </a:rPr>
              <a:t>,</a:t>
            </a:r>
            <a:r>
              <a:rPr lang="ko-KR" altLang="en-US" sz="2400" dirty="0">
                <a:solidFill>
                  <a:srgbClr val="FFFF00"/>
                </a:solidFill>
              </a:rPr>
              <a:t>매매가격지수</a:t>
            </a:r>
            <a:r>
              <a:rPr lang="ko-KR" altLang="en-US" sz="2400" dirty="0">
                <a:solidFill>
                  <a:schemeClr val="bg1"/>
                </a:solidFill>
              </a:rPr>
              <a:t> 데이터내에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 지표가 없기 때문에 </a:t>
            </a:r>
            <a:r>
              <a:rPr lang="ko-KR" altLang="en-US" sz="2400" dirty="0">
                <a:solidFill>
                  <a:srgbClr val="FFFF00"/>
                </a:solidFill>
              </a:rPr>
              <a:t>아파트실거래</a:t>
            </a:r>
            <a:r>
              <a:rPr lang="ko-KR" altLang="en-US" sz="2400" dirty="0">
                <a:solidFill>
                  <a:schemeClr val="bg1"/>
                </a:solidFill>
              </a:rPr>
              <a:t>가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데이터에서 </a:t>
            </a:r>
            <a:r>
              <a:rPr lang="en-US" altLang="ko-KR" sz="2400" dirty="0">
                <a:solidFill>
                  <a:srgbClr val="FF0000"/>
                </a:solidFill>
              </a:rPr>
              <a:t>"</a:t>
            </a:r>
            <a:r>
              <a:rPr lang="ko-KR" altLang="en-US" sz="2400" dirty="0">
                <a:solidFill>
                  <a:srgbClr val="FF0000"/>
                </a:solidFill>
              </a:rPr>
              <a:t>수도권</a:t>
            </a:r>
            <a:r>
              <a:rPr lang="en-US" altLang="ko-KR" sz="2400" dirty="0">
                <a:solidFill>
                  <a:srgbClr val="FF0000"/>
                </a:solidFill>
              </a:rPr>
              <a:t>"</a:t>
            </a:r>
            <a:r>
              <a:rPr lang="ko-KR" altLang="en-US" sz="2400" dirty="0">
                <a:solidFill>
                  <a:srgbClr val="FF0000"/>
                </a:solidFill>
              </a:rPr>
              <a:t>열</a:t>
            </a:r>
            <a:r>
              <a:rPr lang="ko-KR" altLang="en-US" sz="2400" dirty="0">
                <a:solidFill>
                  <a:schemeClr val="bg1"/>
                </a:solidFill>
              </a:rPr>
              <a:t>을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이용하여 비교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AC09A4A-17E6-482A-9DC5-0E92811D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54522"/>
            <a:ext cx="5858964" cy="46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5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1455166" y="944225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10660089" y="51905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2E5C7-2D43-402D-9A21-C3E8158C7472}"/>
              </a:ext>
            </a:extLst>
          </p:cNvPr>
          <p:cNvSpPr txBox="1"/>
          <p:nvPr/>
        </p:nvSpPr>
        <p:spPr>
          <a:xfrm>
            <a:off x="1823320" y="2022942"/>
            <a:ext cx="8911414" cy="2812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/>
              <a:t>서울의 인구 이동건수는 서울시내의 주택 매매</a:t>
            </a:r>
            <a:r>
              <a:rPr lang="en-US" altLang="ko-KR" sz="2000" i="1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i="1" dirty="0"/>
              <a:t>전세 가격지수와 전반적인 양의 상관관계는 있지만 더 깊은 관계를 찾지 못함</a:t>
            </a:r>
            <a:r>
              <a:rPr lang="en-US" altLang="ko-KR" sz="2000" i="1" dirty="0"/>
              <a:t>.</a:t>
            </a:r>
            <a:endParaRPr lang="ko-KR" altLang="en-US" sz="2000" i="1" dirty="0"/>
          </a:p>
          <a:p>
            <a:pPr>
              <a:lnSpc>
                <a:spcPct val="150000"/>
              </a:lnSpc>
            </a:pPr>
            <a:r>
              <a:rPr lang="ko-KR" altLang="en-US" sz="2000" i="1" dirty="0"/>
              <a:t>그러나 경기도의 인구 이동건수와 수도권 아파트 실 거래가를 비교해 보았을 때</a:t>
            </a:r>
            <a:endParaRPr lang="en-US" altLang="ko-KR" sz="2000" i="1" dirty="0"/>
          </a:p>
          <a:p>
            <a:pPr>
              <a:lnSpc>
                <a:spcPct val="150000"/>
              </a:lnSpc>
            </a:pPr>
            <a:r>
              <a:rPr lang="en-US" altLang="ko-KR" sz="2000" i="1" dirty="0"/>
              <a:t> </a:t>
            </a:r>
            <a:r>
              <a:rPr lang="ko-KR" altLang="en-US" sz="2000" i="1" dirty="0"/>
              <a:t>유사한 그래프를 가지는 것으로 보아</a:t>
            </a:r>
          </a:p>
          <a:p>
            <a:pPr>
              <a:lnSpc>
                <a:spcPct val="150000"/>
              </a:lnSpc>
            </a:pPr>
            <a:r>
              <a:rPr lang="ko-KR" altLang="en-US" sz="2000" i="1" dirty="0"/>
              <a:t>지역 외로 전출인구가 많아질수록 집값이 내려가고 </a:t>
            </a:r>
            <a:endParaRPr lang="en-US" altLang="ko-KR" sz="2000" i="1" dirty="0"/>
          </a:p>
          <a:p>
            <a:pPr>
              <a:lnSpc>
                <a:spcPct val="150000"/>
              </a:lnSpc>
            </a:pPr>
            <a:r>
              <a:rPr lang="ko-KR" altLang="en-US" sz="2000" i="1" dirty="0"/>
              <a:t>전입인구가 많아질수록 집값이 증가하는 관계를 유추할 수 있었다</a:t>
            </a:r>
            <a:r>
              <a:rPr lang="en-US" altLang="ko-KR" sz="2000" i="1" dirty="0"/>
              <a:t>.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9918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8183A-D09A-4620-A6B6-ED8C8A81AC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57600" y="885825"/>
            <a:ext cx="4876800" cy="4876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28AEDC-CB40-4B15-8F73-A8D4A9E4EB2B}"/>
              </a:ext>
            </a:extLst>
          </p:cNvPr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2925901" y="2950054"/>
            <a:ext cx="6340197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7913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-538727" y="86630"/>
            <a:ext cx="5238750" cy="1496235"/>
            <a:chOff x="-538727" y="352444"/>
            <a:chExt cx="5238750" cy="14962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580928" y="352444"/>
              <a:ext cx="33327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7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-538727" y="1448569"/>
              <a:ext cx="5238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가설 소개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2D8901-199B-4254-A971-A9A612AEC335}"/>
              </a:ext>
            </a:extLst>
          </p:cNvPr>
          <p:cNvGrpSpPr/>
          <p:nvPr/>
        </p:nvGrpSpPr>
        <p:grpSpPr>
          <a:xfrm>
            <a:off x="1001115" y="370593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0CB36-82A9-4FA4-A9C5-9910DBE28FBB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</a:rPr>
                <a:t>2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9ADE84-9662-43B5-B8E5-696995604E46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schemeClr val="bg1"/>
                  </a:solidFill>
                </a:rPr>
                <a:t>건설시장의 평가가치와 실 거래가를 비교한다면</a:t>
              </a:r>
              <a:r>
                <a:rPr lang="en-US" altLang="ko-KR" sz="1800" b="1" dirty="0">
                  <a:solidFill>
                    <a:schemeClr val="bg1"/>
                  </a:solidFill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schemeClr val="bg1"/>
                  </a:solidFill>
                </a:rPr>
                <a:t>공급이 실거래에 어떠한 영향을 미치는지 알 수 있을 것이다</a:t>
              </a:r>
              <a:r>
                <a:rPr lang="en-US" altLang="ko-KR" sz="1800" b="1" dirty="0">
                  <a:solidFill>
                    <a:schemeClr val="bg1"/>
                  </a:solidFill>
                </a:rPr>
                <a:t>.</a:t>
              </a:r>
              <a:endParaRPr lang="ko-KR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2F9F58-9D79-4A4D-96A6-C41E47C12B34}"/>
              </a:ext>
            </a:extLst>
          </p:cNvPr>
          <p:cNvGrpSpPr/>
          <p:nvPr/>
        </p:nvGrpSpPr>
        <p:grpSpPr>
          <a:xfrm>
            <a:off x="1001115" y="2243620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AB4AD-1C37-4315-8A8F-C65C32E2F0D4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228255-ED47-4C0A-8B0E-BF55D24A4AF2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최근 </a:t>
              </a:r>
              <a:r>
                <a:rPr lang="en-US" altLang="ko-KR" b="1" dirty="0">
                  <a:solidFill>
                    <a:schemeClr val="bg1"/>
                  </a:solidFill>
                </a:rPr>
                <a:t>2030</a:t>
              </a:r>
              <a:r>
                <a:rPr lang="ko-KR" altLang="en-US" b="1" dirty="0">
                  <a:solidFill>
                    <a:schemeClr val="bg1"/>
                  </a:solidFill>
                </a:rPr>
                <a:t>대가 </a:t>
              </a:r>
              <a:r>
                <a:rPr lang="en-US" altLang="ko-KR" b="1" dirty="0">
                  <a:solidFill>
                    <a:schemeClr val="bg1"/>
                  </a:solidFill>
                </a:rPr>
                <a:t>“</a:t>
              </a:r>
              <a:r>
                <a:rPr lang="ko-KR" altLang="en-US" b="1" dirty="0">
                  <a:solidFill>
                    <a:schemeClr val="bg1"/>
                  </a:solidFill>
                </a:rPr>
                <a:t>서울에 집 한 채 마련하기 어렵다</a:t>
              </a:r>
              <a:r>
                <a:rPr lang="en-US" altLang="ko-KR" b="1" dirty="0">
                  <a:solidFill>
                    <a:schemeClr val="bg1"/>
                  </a:solidFill>
                </a:rPr>
                <a:t>”</a:t>
              </a:r>
              <a:r>
                <a:rPr lang="ko-KR" altLang="en-US" b="1" dirty="0">
                  <a:solidFill>
                    <a:schemeClr val="bg1"/>
                  </a:solidFill>
                </a:rPr>
                <a:t>는 말이 나온다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이는 서울 주택의 공급이 적고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수요가 많아서 매매가격이 치솟는 것이다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BDEBE7-6750-42CD-B846-F2DA75B59CA9}"/>
              </a:ext>
            </a:extLst>
          </p:cNvPr>
          <p:cNvGrpSpPr/>
          <p:nvPr/>
        </p:nvGrpSpPr>
        <p:grpSpPr>
          <a:xfrm>
            <a:off x="1001115" y="5168252"/>
            <a:ext cx="9652000" cy="1044000"/>
            <a:chOff x="1714500" y="2768922"/>
            <a:chExt cx="9652000" cy="1155699"/>
          </a:xfrm>
          <a:solidFill>
            <a:schemeClr val="accent3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EDEED6B-52B1-4B4B-B005-A9B49C220130}"/>
                </a:ext>
              </a:extLst>
            </p:cNvPr>
            <p:cNvSpPr/>
            <p:nvPr/>
          </p:nvSpPr>
          <p:spPr>
            <a:xfrm>
              <a:off x="1714500" y="2768922"/>
              <a:ext cx="1168400" cy="115569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2B553E-69F5-44AD-AABC-55B4E5997B45}"/>
                </a:ext>
              </a:extLst>
            </p:cNvPr>
            <p:cNvSpPr/>
            <p:nvPr/>
          </p:nvSpPr>
          <p:spPr>
            <a:xfrm>
              <a:off x="3124200" y="2768922"/>
              <a:ext cx="8242300" cy="1155699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주택의 가격과 출산율이 음의 상관관계가 있다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지역마다 인구이동에 따라서 주택가격 변동이 있을 것이다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AE238DF4-A5C4-43A2-BB5E-3679279D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6" y="1988704"/>
            <a:ext cx="7546602" cy="209656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7543728" y="2150661"/>
            <a:ext cx="4613415" cy="1569660"/>
            <a:chOff x="1677811" y="3296721"/>
            <a:chExt cx="8390114" cy="21396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1677811" y="3296721"/>
              <a:ext cx="8042610" cy="2139636"/>
              <a:chOff x="2004836" y="1110694"/>
              <a:chExt cx="8042610" cy="213963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004836" y="1110694"/>
                <a:ext cx="1481591" cy="152791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009044" y="1680670"/>
                <a:ext cx="103840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1784357" y="3902931"/>
              <a:ext cx="8283568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FFFF00"/>
                  </a:solidFill>
                </a:rPr>
                <a:t>건축허가현황</a:t>
              </a:r>
              <a:r>
                <a:rPr lang="ko-KR" altLang="en-US" sz="2400" dirty="0">
                  <a:solidFill>
                    <a:schemeClr val="bg1"/>
                  </a:solidFill>
                </a:rPr>
                <a:t> 시각화</a:t>
              </a:r>
            </a:p>
          </p:txBody>
        </p:sp>
      </p:grpSp>
      <p:pic>
        <p:nvPicPr>
          <p:cNvPr id="7" name="그림 11">
            <a:extLst>
              <a:ext uri="{FF2B5EF4-FFF2-40B4-BE49-F238E27FC236}">
                <a16:creationId xmlns:a16="http://schemas.microsoft.com/office/drawing/2014/main" id="{49A112A9-B021-477F-BFD2-30703699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39" y="4317327"/>
            <a:ext cx="6754905" cy="253673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69E119-47AD-41C0-83E3-62E09C9FE5E8}"/>
              </a:ext>
            </a:extLst>
          </p:cNvPr>
          <p:cNvGrpSpPr/>
          <p:nvPr/>
        </p:nvGrpSpPr>
        <p:grpSpPr>
          <a:xfrm>
            <a:off x="6904336" y="4812180"/>
            <a:ext cx="5458876" cy="1891864"/>
            <a:chOff x="363631" y="1405928"/>
            <a:chExt cx="8385606" cy="287594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73FAC6C-AD99-49D7-A6B5-E647C1EFF7B2}"/>
                </a:ext>
              </a:extLst>
            </p:cNvPr>
            <p:cNvGrpSpPr/>
            <p:nvPr/>
          </p:nvGrpSpPr>
          <p:grpSpPr>
            <a:xfrm>
              <a:off x="363631" y="1405928"/>
              <a:ext cx="7793392" cy="2875945"/>
              <a:chOff x="363631" y="1405928"/>
              <a:chExt cx="7793392" cy="2875945"/>
            </a:xfrm>
          </p:grpSpPr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8F196C4B-0907-4069-9902-96DE5EC0AF7F}"/>
                  </a:ext>
                </a:extLst>
              </p:cNvPr>
              <p:cNvSpPr txBox="1"/>
              <p:nvPr/>
            </p:nvSpPr>
            <p:spPr>
              <a:xfrm>
                <a:off x="363631" y="1405928"/>
                <a:ext cx="1481591" cy="152791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id="{1065AA6E-08C6-4E81-96A5-0AFCA3B1CEE8}"/>
                  </a:ext>
                </a:extLst>
              </p:cNvPr>
              <p:cNvSpPr txBox="1"/>
              <p:nvPr/>
            </p:nvSpPr>
            <p:spPr>
              <a:xfrm>
                <a:off x="7118621" y="1895731"/>
                <a:ext cx="1038402" cy="2386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600" b="1" dirty="0">
                    <a:solidFill>
                      <a:srgbClr val="00A9EA"/>
                    </a:solidFill>
                  </a:rPr>
                  <a:t>」</a:t>
                </a:r>
                <a:r>
                  <a:rPr lang="ko-KR" altLang="en-US" sz="9600" dirty="0">
                    <a:solidFill>
                      <a:srgbClr val="00A9EA"/>
                    </a:solidFill>
                  </a:rPr>
                  <a:t> </a:t>
                </a:r>
              </a:p>
            </p:txBody>
          </p:sp>
        </p:grpSp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1E986009-DB27-49B9-BC82-82D5255B367E}"/>
                </a:ext>
              </a:extLst>
            </p:cNvPr>
            <p:cNvSpPr txBox="1"/>
            <p:nvPr/>
          </p:nvSpPr>
          <p:spPr>
            <a:xfrm>
              <a:off x="465669" y="1964689"/>
              <a:ext cx="8283568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FFFF00"/>
                  </a:solidFill>
                </a:rPr>
                <a:t>주택건설인허가실적</a:t>
              </a:r>
              <a:r>
                <a:rPr lang="ko-KR" altLang="en-US" sz="2400" dirty="0">
                  <a:solidFill>
                    <a:schemeClr val="bg1"/>
                  </a:solidFill>
                </a:rPr>
                <a:t> 시각화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7625F47-B54D-4B5A-8B13-6CABB71BF008}"/>
              </a:ext>
            </a:extLst>
          </p:cNvPr>
          <p:cNvSpPr txBox="1"/>
          <p:nvPr/>
        </p:nvSpPr>
        <p:spPr>
          <a:xfrm>
            <a:off x="223856" y="1472566"/>
            <a:ext cx="51300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DACON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제공 데이터 시각화 시도</a:t>
            </a:r>
          </a:p>
        </p:txBody>
      </p:sp>
      <p:pic>
        <p:nvPicPr>
          <p:cNvPr id="19" name="그림 19">
            <a:extLst>
              <a:ext uri="{FF2B5EF4-FFF2-40B4-BE49-F238E27FC236}">
                <a16:creationId xmlns:a16="http://schemas.microsoft.com/office/drawing/2014/main" id="{CD2073E5-2AA5-4C72-9FD2-9E7D342B3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28" y="2005548"/>
            <a:ext cx="4623558" cy="462355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FB82DFC-0223-4DD2-A9E6-9F02C6D04CD2}"/>
              </a:ext>
            </a:extLst>
          </p:cNvPr>
          <p:cNvGrpSpPr/>
          <p:nvPr/>
        </p:nvGrpSpPr>
        <p:grpSpPr>
          <a:xfrm>
            <a:off x="223856" y="0"/>
            <a:ext cx="4970128" cy="1015663"/>
            <a:chOff x="861881" y="1106912"/>
            <a:chExt cx="4970128" cy="10156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025CD2-232F-45E6-A7B4-2DD925B29AAA}"/>
                </a:ext>
              </a:extLst>
            </p:cNvPr>
            <p:cNvSpPr txBox="1"/>
            <p:nvPr/>
          </p:nvSpPr>
          <p:spPr>
            <a:xfrm>
              <a:off x="861881" y="1106912"/>
              <a:ext cx="28086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6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01AA81-7CD8-4DB1-AB9B-D6AAE60AC117}"/>
                </a:ext>
              </a:extLst>
            </p:cNvPr>
            <p:cNvSpPr txBox="1"/>
            <p:nvPr/>
          </p:nvSpPr>
          <p:spPr>
            <a:xfrm>
              <a:off x="3085368" y="1585127"/>
              <a:ext cx="2746641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/>
                </a:rPr>
                <a:t>데이터 분석수행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19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C33A99-522D-45DD-BE6F-5A53A90D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3080494" y="250393"/>
            <a:ext cx="6838758" cy="6838758"/>
          </a:xfrm>
          <a:prstGeom prst="rect">
            <a:avLst/>
          </a:prstGeom>
        </p:spPr>
      </p:pic>
      <p:pic>
        <p:nvPicPr>
          <p:cNvPr id="12" name="그래픽 11" descr="흡기 방식">
            <a:extLst>
              <a:ext uri="{FF2B5EF4-FFF2-40B4-BE49-F238E27FC236}">
                <a16:creationId xmlns:a16="http://schemas.microsoft.com/office/drawing/2014/main" id="{4F84E869-8F67-4892-852A-02230B08F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0006"/>
            <a:ext cx="807746" cy="807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2F6358-4724-4FF8-BE4D-927AEA15DDBA}"/>
              </a:ext>
            </a:extLst>
          </p:cNvPr>
          <p:cNvSpPr txBox="1"/>
          <p:nvPr/>
        </p:nvSpPr>
        <p:spPr>
          <a:xfrm>
            <a:off x="674396" y="396996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icrosoft GothicNeo Light" panose="020B0300000101010101" pitchFamily="50" charset="-127"/>
              </a:rPr>
              <a:t>발표자</a:t>
            </a:r>
            <a:endParaRPr lang="en-US" altLang="ko-KR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icrosoft GothicNeo Light" panose="020B0300000101010101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icrosoft GothicNeo Light" panose="020B0300000101010101" pitchFamily="50" charset="-127"/>
              </a:rPr>
              <a:t>  배 홍섭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F2784-3E75-4307-B8E9-32DDF1AB404A}"/>
              </a:ext>
            </a:extLst>
          </p:cNvPr>
          <p:cNvSpPr txBox="1"/>
          <p:nvPr/>
        </p:nvSpPr>
        <p:spPr>
          <a:xfrm>
            <a:off x="537662" y="2748854"/>
            <a:ext cx="11349537" cy="19610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최근 서울 주택의 </a:t>
            </a:r>
            <a:r>
              <a:rPr lang="en-US" altLang="ko-KR" sz="2800" b="1" dirty="0">
                <a:solidFill>
                  <a:srgbClr val="FFFF00"/>
                </a:solidFill>
              </a:rPr>
              <a:t>공급이 적고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en-US" altLang="ko-KR" sz="2800" b="1" dirty="0">
                <a:solidFill>
                  <a:srgbClr val="FF0000"/>
                </a:solidFill>
              </a:rPr>
              <a:t>수요가 많기</a:t>
            </a:r>
            <a:r>
              <a:rPr lang="en-US" altLang="ko-KR" sz="2800" b="1" dirty="0">
                <a:solidFill>
                  <a:schemeClr val="bg1"/>
                </a:solidFill>
              </a:rPr>
              <a:t> 때문에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아파트 매매가격이 상승하는 구조</a:t>
            </a:r>
            <a:r>
              <a:rPr lang="en-US" altLang="ko-KR" sz="2800" b="1" dirty="0">
                <a:solidFill>
                  <a:schemeClr val="bg1"/>
                </a:solidFill>
              </a:rPr>
              <a:t>로 인해 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2030대는 서울에 집을 마련하기가 힘들다.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DB0C-3C67-4C22-9508-9634DE2B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pic>
        <p:nvPicPr>
          <p:cNvPr id="9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5031B8E-1038-4D0D-8760-550286B7C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4" r="43290"/>
          <a:stretch/>
        </p:blipFill>
        <p:spPr>
          <a:xfrm>
            <a:off x="2" y="2365306"/>
            <a:ext cx="6095997" cy="39827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5F651CA-4F84-48C7-A1A8-2AC38A12B270}"/>
              </a:ext>
            </a:extLst>
          </p:cNvPr>
          <p:cNvSpPr/>
          <p:nvPr/>
        </p:nvSpPr>
        <p:spPr>
          <a:xfrm>
            <a:off x="6096002" y="0"/>
            <a:ext cx="6095998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31D74EA3-E999-4D8E-812C-1397840FE9E9}"/>
              </a:ext>
            </a:extLst>
          </p:cNvPr>
          <p:cNvSpPr txBox="1"/>
          <p:nvPr/>
        </p:nvSpPr>
        <p:spPr>
          <a:xfrm>
            <a:off x="168065" y="731573"/>
            <a:ext cx="45240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latin typeface="G마켓 산스 TTF Bold" panose="02000000000000000000" pitchFamily="2" charset="-127"/>
                <a:ea typeface="G마켓 산스 TTF Bold"/>
              </a:rPr>
              <a:t> 활용한 라이브러리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BF0D254-6009-4880-92F4-0AA2536D94D4}"/>
              </a:ext>
            </a:extLst>
          </p:cNvPr>
          <p:cNvCxnSpPr/>
          <p:nvPr/>
        </p:nvCxnSpPr>
        <p:spPr>
          <a:xfrm>
            <a:off x="280785" y="1499062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0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854261" y="4560490"/>
            <a:ext cx="11397116" cy="2663666"/>
            <a:chOff x="794884" y="4194334"/>
            <a:chExt cx="11397116" cy="266366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794884" y="4194334"/>
              <a:ext cx="11342633" cy="2216336"/>
              <a:chOff x="1121909" y="2008307"/>
              <a:chExt cx="11342633" cy="221633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1121909" y="2008307"/>
                <a:ext cx="1481591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11426139" y="2654983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1205146" y="4995045"/>
              <a:ext cx="10312269" cy="5860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FDF54F"/>
                  </a:solidFill>
                </a:rPr>
                <a:t>미분양 주택</a:t>
              </a:r>
              <a:r>
                <a:rPr lang="ko-KR" altLang="en-US" sz="2400" dirty="0">
                  <a:solidFill>
                    <a:schemeClr val="bg1"/>
                  </a:solidFill>
                </a:rPr>
                <a:t>은 </a:t>
              </a:r>
              <a:r>
                <a:rPr lang="ko-KR" sz="2400" dirty="0">
                  <a:solidFill>
                    <a:srgbClr val="00A9EA"/>
                  </a:solidFill>
                  <a:ea typeface="+mn-lt"/>
                  <a:cs typeface="+mn-lt"/>
                </a:rPr>
                <a:t>서울</a:t>
              </a:r>
              <a:r>
                <a:rPr lang="ko-KR" altLang="en-US" sz="2400" dirty="0">
                  <a:solidFill>
                    <a:schemeClr val="bg1"/>
                  </a:solidFill>
                </a:rPr>
                <a:t>에서 공급이 적고 수요가 많아 거의 없을 것 이다.</a:t>
              </a:r>
              <a:endParaRPr lang="en-US" altLang="ko-KR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2DBD16E-DA5E-42B8-89B0-8A3836D8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42901"/>
            <a:ext cx="10777538" cy="40507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9A967D-FA10-4F3A-9395-57024A79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8" y="372397"/>
            <a:ext cx="10777538" cy="40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0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40CBA3-0F09-40EF-A242-548409E9E3B1}"/>
              </a:ext>
            </a:extLst>
          </p:cNvPr>
          <p:cNvGrpSpPr/>
          <p:nvPr/>
        </p:nvGrpSpPr>
        <p:grpSpPr>
          <a:xfrm>
            <a:off x="2088786" y="4655995"/>
            <a:ext cx="10103214" cy="2202005"/>
            <a:chOff x="2088786" y="4655995"/>
            <a:chExt cx="10103214" cy="220200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10E-47A0-461E-A6DA-D866A3C2504C}"/>
                </a:ext>
              </a:extLst>
            </p:cNvPr>
            <p:cNvSpPr/>
            <p:nvPr/>
          </p:nvSpPr>
          <p:spPr>
            <a:xfrm>
              <a:off x="7874000" y="5467350"/>
              <a:ext cx="4318000" cy="1390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4E30DA-C6C3-4E46-B72A-59B5B60A1ACC}"/>
                </a:ext>
              </a:extLst>
            </p:cNvPr>
            <p:cNvGrpSpPr/>
            <p:nvPr/>
          </p:nvGrpSpPr>
          <p:grpSpPr>
            <a:xfrm>
              <a:off x="2088786" y="4655995"/>
              <a:ext cx="8504512" cy="1936343"/>
              <a:chOff x="2415811" y="2469968"/>
              <a:chExt cx="8504512" cy="193634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7BA3F-30C7-4496-839C-D7A562F2AB9F}"/>
                  </a:ext>
                </a:extLst>
              </p:cNvPr>
              <p:cNvSpPr txBox="1"/>
              <p:nvPr/>
            </p:nvSpPr>
            <p:spPr>
              <a:xfrm>
                <a:off x="2415811" y="2469968"/>
                <a:ext cx="10021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b="1" dirty="0">
                    <a:solidFill>
                      <a:srgbClr val="0194E7"/>
                    </a:solidFill>
                  </a:rPr>
                  <a:t>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029B-CA52-4D16-9E9B-175EE4B5AA8E}"/>
                  </a:ext>
                </a:extLst>
              </p:cNvPr>
              <p:cNvSpPr txBox="1"/>
              <p:nvPr/>
            </p:nvSpPr>
            <p:spPr>
              <a:xfrm>
                <a:off x="9881920" y="2836651"/>
                <a:ext cx="10384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9600" b="1" dirty="0"/>
                  <a:t>」</a:t>
                </a:r>
                <a:r>
                  <a:rPr lang="ko-KR" altLang="en-US" sz="9600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7851E-6AE7-453C-861D-65C6042D6051}"/>
                </a:ext>
              </a:extLst>
            </p:cNvPr>
            <p:cNvSpPr txBox="1"/>
            <p:nvPr/>
          </p:nvSpPr>
          <p:spPr>
            <a:xfrm>
              <a:off x="2181140" y="5221450"/>
              <a:ext cx="8283568" cy="58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</a:rPr>
                <a:t>최근 서울에는 </a:t>
              </a:r>
              <a:r>
                <a:rPr lang="ko-KR" altLang="en-US" sz="2400" dirty="0">
                  <a:solidFill>
                    <a:srgbClr val="FDF54F"/>
                  </a:solidFill>
                </a:rPr>
                <a:t>미분양 아파트</a:t>
              </a:r>
              <a:r>
                <a:rPr lang="ko-KR" altLang="en-US" sz="2400" dirty="0">
                  <a:solidFill>
                    <a:schemeClr val="bg1"/>
                  </a:solidFill>
                </a:rPr>
                <a:t>가 </a:t>
              </a:r>
              <a:r>
                <a:rPr lang="ko-KR" altLang="en-US" sz="2400" dirty="0">
                  <a:solidFill>
                    <a:srgbClr val="FF0000"/>
                  </a:solidFill>
                </a:rPr>
                <a:t>없음</a:t>
              </a:r>
              <a:r>
                <a:rPr lang="ko-KR" altLang="en-US" sz="2400" dirty="0">
                  <a:solidFill>
                    <a:schemeClr val="bg1"/>
                  </a:solidFill>
                </a:rPr>
                <a:t>을 알 수 있다</a:t>
              </a:r>
              <a:r>
                <a:rPr lang="en-US" altLang="ko-KR" sz="2400" dirty="0">
                  <a:solidFill>
                    <a:schemeClr val="bg1"/>
                  </a:solidFill>
                </a:rPr>
                <a:t>.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0CE83933-C6BC-4D85-85C6-1A398B80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46" y="206598"/>
            <a:ext cx="9189307" cy="44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807</Words>
  <Application>Microsoft Office PowerPoint</Application>
  <PresentationFormat>와이드스크린</PresentationFormat>
  <Paragraphs>206</Paragraphs>
  <Slides>35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백 주원</cp:lastModifiedBy>
  <cp:revision>507</cp:revision>
  <dcterms:created xsi:type="dcterms:W3CDTF">2020-02-09T06:06:54Z</dcterms:created>
  <dcterms:modified xsi:type="dcterms:W3CDTF">2021-12-11T11:13:17Z</dcterms:modified>
</cp:coreProperties>
</file>